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256" r:id="rId2"/>
    <p:sldId id="283" r:id="rId3"/>
    <p:sldId id="282" r:id="rId4"/>
    <p:sldId id="281" r:id="rId5"/>
    <p:sldId id="272" r:id="rId6"/>
    <p:sldId id="268" r:id="rId7"/>
    <p:sldId id="269" r:id="rId8"/>
    <p:sldId id="266" r:id="rId9"/>
    <p:sldId id="271" r:id="rId10"/>
    <p:sldId id="259" r:id="rId11"/>
    <p:sldId id="260" r:id="rId12"/>
    <p:sldId id="278" r:id="rId13"/>
    <p:sldId id="273" r:id="rId14"/>
    <p:sldId id="274" r:id="rId15"/>
    <p:sldId id="275" r:id="rId16"/>
    <p:sldId id="276" r:id="rId17"/>
    <p:sldId id="264" r:id="rId18"/>
    <p:sldId id="261" r:id="rId19"/>
    <p:sldId id="263"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95161" autoAdjust="0"/>
  </p:normalViewPr>
  <p:slideViewPr>
    <p:cSldViewPr>
      <p:cViewPr>
        <p:scale>
          <a:sx n="78" d="100"/>
          <a:sy n="78" d="100"/>
        </p:scale>
        <p:origin x="-930" y="96"/>
      </p:cViewPr>
      <p:guideLst>
        <p:guide orient="horz" pos="2160"/>
        <p:guide pos="2880"/>
      </p:guideLst>
    </p:cSldViewPr>
  </p:slideViewPr>
  <p:outlineViewPr>
    <p:cViewPr>
      <p:scale>
        <a:sx n="33" d="100"/>
        <a:sy n="33" d="100"/>
      </p:scale>
      <p:origin x="42" y="7596"/>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D3C40-E81E-4D01-8740-D32ADF6EB132}" type="doc">
      <dgm:prSet loTypeId="urn:microsoft.com/office/officeart/2005/8/layout/radial2" loCatId="relationship" qsTypeId="urn:microsoft.com/office/officeart/2005/8/quickstyle/3d1" qsCatId="3D" csTypeId="urn:microsoft.com/office/officeart/2005/8/colors/accent0_2" csCatId="mainScheme" phldr="1"/>
      <dgm:spPr/>
      <dgm:t>
        <a:bodyPr/>
        <a:lstStyle/>
        <a:p>
          <a:endParaRPr lang="en-US"/>
        </a:p>
      </dgm:t>
    </dgm:pt>
    <dgm:pt modelId="{5BFAEB1D-61A8-40F1-9E01-F1AF4C0EF2CA}">
      <dgm:prSet phldrT="[Text]" custT="1"/>
      <dgm:spPr>
        <a:solidFill>
          <a:schemeClr val="accent3"/>
        </a:solidFill>
      </dgm:spPr>
      <dgm:t>
        <a:bodyPr/>
        <a:lstStyle/>
        <a:p>
          <a:r>
            <a:rPr lang="en-US" sz="2400" b="0" dirty="0" smtClean="0">
              <a:solidFill>
                <a:schemeClr val="tx1"/>
              </a:solidFill>
            </a:rPr>
            <a:t>Facilitators/</a:t>
          </a:r>
          <a:br>
            <a:rPr lang="en-US" sz="2400" b="0" dirty="0" smtClean="0">
              <a:solidFill>
                <a:schemeClr val="tx1"/>
              </a:solidFill>
            </a:rPr>
          </a:br>
          <a:r>
            <a:rPr lang="en-US" sz="2400" b="0" dirty="0" smtClean="0">
              <a:solidFill>
                <a:schemeClr val="tx1"/>
              </a:solidFill>
            </a:rPr>
            <a:t>Creative Team</a:t>
          </a:r>
          <a:endParaRPr lang="en-US" sz="2400" b="0" dirty="0">
            <a:solidFill>
              <a:schemeClr val="tx1"/>
            </a:solidFill>
          </a:endParaRPr>
        </a:p>
      </dgm:t>
    </dgm:pt>
    <dgm:pt modelId="{85573D4A-7283-48C3-9E74-1A21C7891CAB}" type="parTrans" cxnId="{43306BD4-CD27-4888-A46F-D4CA842AF5F0}">
      <dgm:prSet/>
      <dgm:spPr/>
      <dgm:t>
        <a:bodyPr/>
        <a:lstStyle/>
        <a:p>
          <a:endParaRPr lang="en-US" sz="2000" b="0">
            <a:solidFill>
              <a:schemeClr val="tx1"/>
            </a:solidFill>
          </a:endParaRPr>
        </a:p>
      </dgm:t>
    </dgm:pt>
    <dgm:pt modelId="{2E059B0B-CDC7-4EAD-A03E-D44778FE0AD7}" type="sibTrans" cxnId="{43306BD4-CD27-4888-A46F-D4CA842AF5F0}">
      <dgm:prSet/>
      <dgm:spPr/>
      <dgm:t>
        <a:bodyPr/>
        <a:lstStyle/>
        <a:p>
          <a:endParaRPr lang="en-US">
            <a:solidFill>
              <a:schemeClr val="tx1"/>
            </a:solidFill>
          </a:endParaRPr>
        </a:p>
      </dgm:t>
    </dgm:pt>
    <dgm:pt modelId="{B1BA1922-CCBE-4868-8AAE-04F6CEC18AF3}">
      <dgm:prSet phldrT="[Text]" custT="1"/>
      <dgm:spPr>
        <a:solidFill>
          <a:schemeClr val="accent3"/>
        </a:solidFill>
      </dgm:spPr>
      <dgm:t>
        <a:bodyPr/>
        <a:lstStyle/>
        <a:p>
          <a:r>
            <a:rPr lang="en-US" sz="2400" b="0" dirty="0" smtClean="0">
              <a:solidFill>
                <a:schemeClr val="tx1"/>
              </a:solidFill>
            </a:rPr>
            <a:t>Software developers</a:t>
          </a:r>
          <a:endParaRPr lang="en-US" sz="2400" b="0" dirty="0">
            <a:solidFill>
              <a:schemeClr val="tx1"/>
            </a:solidFill>
          </a:endParaRPr>
        </a:p>
      </dgm:t>
    </dgm:pt>
    <dgm:pt modelId="{FBF043D7-E4A5-4404-BA42-5A15E71EB80B}" type="parTrans" cxnId="{5C1CAE94-3E63-4094-911E-95542E5970DE}">
      <dgm:prSet/>
      <dgm:spPr/>
      <dgm:t>
        <a:bodyPr/>
        <a:lstStyle/>
        <a:p>
          <a:endParaRPr lang="en-US" sz="2000" b="0">
            <a:solidFill>
              <a:schemeClr val="tx1"/>
            </a:solidFill>
          </a:endParaRPr>
        </a:p>
      </dgm:t>
    </dgm:pt>
    <dgm:pt modelId="{D84DE0F0-7720-4C75-97D1-C769BD2F149D}" type="sibTrans" cxnId="{5C1CAE94-3E63-4094-911E-95542E5970DE}">
      <dgm:prSet/>
      <dgm:spPr/>
      <dgm:t>
        <a:bodyPr/>
        <a:lstStyle/>
        <a:p>
          <a:endParaRPr lang="en-US">
            <a:solidFill>
              <a:schemeClr val="tx1"/>
            </a:solidFill>
          </a:endParaRPr>
        </a:p>
      </dgm:t>
    </dgm:pt>
    <dgm:pt modelId="{386799F0-6C00-496B-B010-8A1BB2E2412C}">
      <dgm:prSet phldrT="[Text]" custT="1"/>
      <dgm:spPr>
        <a:solidFill>
          <a:schemeClr val="accent3"/>
        </a:solidFill>
      </dgm:spPr>
      <dgm:t>
        <a:bodyPr/>
        <a:lstStyle/>
        <a:p>
          <a:r>
            <a:rPr lang="en-US" sz="2400" b="0" dirty="0" smtClean="0">
              <a:solidFill>
                <a:schemeClr val="tx1"/>
              </a:solidFill>
            </a:rPr>
            <a:t>Researchers</a:t>
          </a:r>
          <a:endParaRPr lang="en-US" sz="2400" b="0" dirty="0">
            <a:solidFill>
              <a:schemeClr val="tx1"/>
            </a:solidFill>
          </a:endParaRPr>
        </a:p>
      </dgm:t>
    </dgm:pt>
    <dgm:pt modelId="{791E0681-7686-46C0-81C5-0FF968D6F124}" type="parTrans" cxnId="{9F4DF423-A6EB-43EB-8836-1ABFEC03B708}">
      <dgm:prSet/>
      <dgm:spPr/>
      <dgm:t>
        <a:bodyPr/>
        <a:lstStyle/>
        <a:p>
          <a:endParaRPr lang="en-US" sz="2000" b="0">
            <a:solidFill>
              <a:schemeClr val="tx1"/>
            </a:solidFill>
          </a:endParaRPr>
        </a:p>
      </dgm:t>
    </dgm:pt>
    <dgm:pt modelId="{6566597C-BFEA-4D01-9C4C-C19AF792097C}" type="sibTrans" cxnId="{9F4DF423-A6EB-43EB-8836-1ABFEC03B708}">
      <dgm:prSet/>
      <dgm:spPr/>
      <dgm:t>
        <a:bodyPr/>
        <a:lstStyle/>
        <a:p>
          <a:endParaRPr lang="en-US">
            <a:solidFill>
              <a:schemeClr val="tx1"/>
            </a:solidFill>
          </a:endParaRPr>
        </a:p>
      </dgm:t>
    </dgm:pt>
    <dgm:pt modelId="{8DAEC0E1-5419-4A17-8D2F-B31EF4D5656D}">
      <dgm:prSet phldrT="[Text]" custT="1"/>
      <dgm:spPr>
        <a:solidFill>
          <a:schemeClr val="accent3"/>
        </a:solidFill>
      </dgm:spPr>
      <dgm:t>
        <a:bodyPr/>
        <a:lstStyle/>
        <a:p>
          <a:r>
            <a:rPr lang="en-US" sz="2400" b="0" dirty="0" smtClean="0">
              <a:solidFill>
                <a:schemeClr val="tx1"/>
              </a:solidFill>
            </a:rPr>
            <a:t>13 youth interns </a:t>
          </a:r>
          <a:br>
            <a:rPr lang="en-US" sz="2400" b="0" dirty="0" smtClean="0">
              <a:solidFill>
                <a:schemeClr val="tx1"/>
              </a:solidFill>
            </a:rPr>
          </a:br>
          <a:r>
            <a:rPr lang="en-US" sz="2400" b="0" dirty="0" smtClean="0">
              <a:solidFill>
                <a:schemeClr val="tx1"/>
              </a:solidFill>
            </a:rPr>
            <a:t>(aged 12-19)</a:t>
          </a:r>
          <a:endParaRPr lang="en-US" sz="2400" b="0" dirty="0">
            <a:solidFill>
              <a:schemeClr val="tx1"/>
            </a:solidFill>
          </a:endParaRPr>
        </a:p>
      </dgm:t>
    </dgm:pt>
    <dgm:pt modelId="{2665CFA1-3CE8-4D57-8F06-4B4836D591DF}" type="parTrans" cxnId="{A4DFB982-92DF-4556-95B4-893E75CF1B6B}">
      <dgm:prSet/>
      <dgm:spPr/>
      <dgm:t>
        <a:bodyPr/>
        <a:lstStyle/>
        <a:p>
          <a:endParaRPr lang="en-US">
            <a:solidFill>
              <a:schemeClr val="tx1"/>
            </a:solidFill>
          </a:endParaRPr>
        </a:p>
      </dgm:t>
    </dgm:pt>
    <dgm:pt modelId="{5FB2E91C-4261-45D0-A9BF-1F3A802EF839}" type="sibTrans" cxnId="{A4DFB982-92DF-4556-95B4-893E75CF1B6B}">
      <dgm:prSet/>
      <dgm:spPr/>
      <dgm:t>
        <a:bodyPr/>
        <a:lstStyle/>
        <a:p>
          <a:endParaRPr lang="en-US">
            <a:solidFill>
              <a:schemeClr val="tx1"/>
            </a:solidFill>
          </a:endParaRPr>
        </a:p>
      </dgm:t>
    </dgm:pt>
    <dgm:pt modelId="{D5780075-E34F-4C2D-8562-AF8A4A3C442C}" type="pres">
      <dgm:prSet presAssocID="{EB2D3C40-E81E-4D01-8740-D32ADF6EB132}" presName="composite" presStyleCnt="0">
        <dgm:presLayoutVars>
          <dgm:chMax val="5"/>
          <dgm:dir/>
          <dgm:animLvl val="ctr"/>
          <dgm:resizeHandles val="exact"/>
        </dgm:presLayoutVars>
      </dgm:prSet>
      <dgm:spPr/>
      <dgm:t>
        <a:bodyPr/>
        <a:lstStyle/>
        <a:p>
          <a:endParaRPr lang="en-US"/>
        </a:p>
      </dgm:t>
    </dgm:pt>
    <dgm:pt modelId="{68A040C2-0CDA-46AF-8328-82551662F544}" type="pres">
      <dgm:prSet presAssocID="{EB2D3C40-E81E-4D01-8740-D32ADF6EB132}" presName="cycle" presStyleCnt="0"/>
      <dgm:spPr/>
      <dgm:t>
        <a:bodyPr/>
        <a:lstStyle/>
        <a:p>
          <a:endParaRPr lang="en-US"/>
        </a:p>
      </dgm:t>
    </dgm:pt>
    <dgm:pt modelId="{22047F9E-F473-4787-B442-FEFAD8EFC651}" type="pres">
      <dgm:prSet presAssocID="{EB2D3C40-E81E-4D01-8740-D32ADF6EB132}" presName="centerShape" presStyleCnt="0"/>
      <dgm:spPr/>
      <dgm:t>
        <a:bodyPr/>
        <a:lstStyle/>
        <a:p>
          <a:endParaRPr lang="en-US"/>
        </a:p>
      </dgm:t>
    </dgm:pt>
    <dgm:pt modelId="{25FBFA33-4837-439A-B8BA-D7A2B148CCF9}" type="pres">
      <dgm:prSet presAssocID="{EB2D3C40-E81E-4D01-8740-D32ADF6EB132}" presName="connSite" presStyleLbl="node1" presStyleIdx="0" presStyleCnt="5"/>
      <dgm:spPr/>
      <dgm:t>
        <a:bodyPr/>
        <a:lstStyle/>
        <a:p>
          <a:endParaRPr lang="en-US"/>
        </a:p>
      </dgm:t>
    </dgm:pt>
    <dgm:pt modelId="{8279F2AE-0271-4223-9E82-BAA3E3C13B39}" type="pres">
      <dgm:prSet presAssocID="{EB2D3C40-E81E-4D01-8740-D32ADF6EB132}" presName="visible" presStyleLbl="node1" presStyleIdx="0" presStyleCnt="5" custScaleX="148608" custScaleY="51530" custLinFactNeighborX="2871" custLinFactNeighborY="-10155"/>
      <dgm:spPr>
        <a:prstGeom prst="rect">
          <a:avLst/>
        </a:prstGeom>
        <a:blipFill rotWithShape="0">
          <a:blip xmlns:r="http://schemas.openxmlformats.org/officeDocument/2006/relationships" r:embed="rId1"/>
          <a:stretch>
            <a:fillRect/>
          </a:stretch>
        </a:blipFill>
      </dgm:spPr>
      <dgm:t>
        <a:bodyPr/>
        <a:lstStyle/>
        <a:p>
          <a:endParaRPr lang="en-US"/>
        </a:p>
      </dgm:t>
    </dgm:pt>
    <dgm:pt modelId="{CBDA9563-15D4-477C-B66F-EC515AEE93F9}" type="pres">
      <dgm:prSet presAssocID="{2665CFA1-3CE8-4D57-8F06-4B4836D591DF}" presName="Name25" presStyleLbl="parChTrans1D1" presStyleIdx="0" presStyleCnt="4"/>
      <dgm:spPr/>
      <dgm:t>
        <a:bodyPr/>
        <a:lstStyle/>
        <a:p>
          <a:endParaRPr lang="en-US"/>
        </a:p>
      </dgm:t>
    </dgm:pt>
    <dgm:pt modelId="{2C3C8761-1509-4E22-8798-DC025CFF55B6}" type="pres">
      <dgm:prSet presAssocID="{8DAEC0E1-5419-4A17-8D2F-B31EF4D5656D}" presName="node" presStyleCnt="0"/>
      <dgm:spPr/>
      <dgm:t>
        <a:bodyPr/>
        <a:lstStyle/>
        <a:p>
          <a:endParaRPr lang="en-US"/>
        </a:p>
      </dgm:t>
    </dgm:pt>
    <dgm:pt modelId="{C01B1EF5-70B9-41A4-A276-1BAD52BFA4A6}" type="pres">
      <dgm:prSet presAssocID="{8DAEC0E1-5419-4A17-8D2F-B31EF4D5656D}" presName="parentNode" presStyleLbl="node1" presStyleIdx="1" presStyleCnt="5" custScaleX="315148" custScaleY="105283" custLinFactNeighborX="18838" custLinFactNeighborY="35791">
        <dgm:presLayoutVars>
          <dgm:chMax val="1"/>
          <dgm:bulletEnabled val="1"/>
        </dgm:presLayoutVars>
      </dgm:prSet>
      <dgm:spPr/>
      <dgm:t>
        <a:bodyPr/>
        <a:lstStyle/>
        <a:p>
          <a:endParaRPr lang="en-US"/>
        </a:p>
      </dgm:t>
    </dgm:pt>
    <dgm:pt modelId="{A5696641-9DBE-40F0-A2F8-ED90A986A9C7}" type="pres">
      <dgm:prSet presAssocID="{8DAEC0E1-5419-4A17-8D2F-B31EF4D5656D}" presName="childNode" presStyleLbl="revTx" presStyleIdx="0" presStyleCnt="0">
        <dgm:presLayoutVars>
          <dgm:bulletEnabled val="1"/>
        </dgm:presLayoutVars>
      </dgm:prSet>
      <dgm:spPr/>
      <dgm:t>
        <a:bodyPr/>
        <a:lstStyle/>
        <a:p>
          <a:endParaRPr lang="en-US"/>
        </a:p>
      </dgm:t>
    </dgm:pt>
    <dgm:pt modelId="{934D4A46-6FD1-48E9-A35D-41FBDB50CE03}" type="pres">
      <dgm:prSet presAssocID="{85573D4A-7283-48C3-9E74-1A21C7891CAB}" presName="Name25" presStyleLbl="parChTrans1D1" presStyleIdx="1" presStyleCnt="4"/>
      <dgm:spPr/>
      <dgm:t>
        <a:bodyPr/>
        <a:lstStyle/>
        <a:p>
          <a:endParaRPr lang="en-US"/>
        </a:p>
      </dgm:t>
    </dgm:pt>
    <dgm:pt modelId="{E5DD1BE8-F58F-46B4-9CDC-0624FE3B516C}" type="pres">
      <dgm:prSet presAssocID="{5BFAEB1D-61A8-40F1-9E01-F1AF4C0EF2CA}" presName="node" presStyleCnt="0"/>
      <dgm:spPr/>
      <dgm:t>
        <a:bodyPr/>
        <a:lstStyle/>
        <a:p>
          <a:endParaRPr lang="en-US"/>
        </a:p>
      </dgm:t>
    </dgm:pt>
    <dgm:pt modelId="{565C8D40-09D3-4A9E-99FA-3F1879593EBC}" type="pres">
      <dgm:prSet presAssocID="{5BFAEB1D-61A8-40F1-9E01-F1AF4C0EF2CA}" presName="parentNode" presStyleLbl="node1" presStyleIdx="2" presStyleCnt="5" custScaleX="316697" custScaleY="110798" custLinFactX="45169" custLinFactNeighborX="100000" custLinFactNeighborY="31350">
        <dgm:presLayoutVars>
          <dgm:chMax val="1"/>
          <dgm:bulletEnabled val="1"/>
        </dgm:presLayoutVars>
      </dgm:prSet>
      <dgm:spPr/>
      <dgm:t>
        <a:bodyPr/>
        <a:lstStyle/>
        <a:p>
          <a:endParaRPr lang="en-US"/>
        </a:p>
      </dgm:t>
    </dgm:pt>
    <dgm:pt modelId="{00CAD99B-7D9A-4D22-A339-6DBFBB164622}" type="pres">
      <dgm:prSet presAssocID="{5BFAEB1D-61A8-40F1-9E01-F1AF4C0EF2CA}" presName="childNode" presStyleLbl="revTx" presStyleIdx="0" presStyleCnt="0">
        <dgm:presLayoutVars>
          <dgm:bulletEnabled val="1"/>
        </dgm:presLayoutVars>
      </dgm:prSet>
      <dgm:spPr/>
      <dgm:t>
        <a:bodyPr/>
        <a:lstStyle/>
        <a:p>
          <a:endParaRPr lang="en-US"/>
        </a:p>
      </dgm:t>
    </dgm:pt>
    <dgm:pt modelId="{3579372E-45F0-4617-B825-CD78045D8491}" type="pres">
      <dgm:prSet presAssocID="{FBF043D7-E4A5-4404-BA42-5A15E71EB80B}" presName="Name25" presStyleLbl="parChTrans1D1" presStyleIdx="2" presStyleCnt="4"/>
      <dgm:spPr/>
      <dgm:t>
        <a:bodyPr/>
        <a:lstStyle/>
        <a:p>
          <a:endParaRPr lang="en-US"/>
        </a:p>
      </dgm:t>
    </dgm:pt>
    <dgm:pt modelId="{97BE6186-8605-41BE-9BF2-9313184569DB}" type="pres">
      <dgm:prSet presAssocID="{B1BA1922-CCBE-4868-8AAE-04F6CEC18AF3}" presName="node" presStyleCnt="0"/>
      <dgm:spPr/>
      <dgm:t>
        <a:bodyPr/>
        <a:lstStyle/>
        <a:p>
          <a:endParaRPr lang="en-US"/>
        </a:p>
      </dgm:t>
    </dgm:pt>
    <dgm:pt modelId="{E0F1CB1E-C3A7-406F-807C-89C8DCA32601}" type="pres">
      <dgm:prSet presAssocID="{B1BA1922-CCBE-4868-8AAE-04F6CEC18AF3}" presName="parentNode" presStyleLbl="node1" presStyleIdx="3" presStyleCnt="5" custScaleX="255180" custScaleY="117394" custLinFactX="13689" custLinFactNeighborX="100000" custLinFactNeighborY="53211">
        <dgm:presLayoutVars>
          <dgm:chMax val="1"/>
          <dgm:bulletEnabled val="1"/>
        </dgm:presLayoutVars>
      </dgm:prSet>
      <dgm:spPr/>
      <dgm:t>
        <a:bodyPr/>
        <a:lstStyle/>
        <a:p>
          <a:endParaRPr lang="en-US"/>
        </a:p>
      </dgm:t>
    </dgm:pt>
    <dgm:pt modelId="{A5ED680A-0238-49ED-826B-4DF93842DE10}" type="pres">
      <dgm:prSet presAssocID="{B1BA1922-CCBE-4868-8AAE-04F6CEC18AF3}" presName="childNode" presStyleLbl="revTx" presStyleIdx="0" presStyleCnt="0">
        <dgm:presLayoutVars>
          <dgm:bulletEnabled val="1"/>
        </dgm:presLayoutVars>
      </dgm:prSet>
      <dgm:spPr/>
      <dgm:t>
        <a:bodyPr/>
        <a:lstStyle/>
        <a:p>
          <a:endParaRPr lang="en-US"/>
        </a:p>
      </dgm:t>
    </dgm:pt>
    <dgm:pt modelId="{B3DE2B32-8651-4124-AF6F-BA760F3BDC28}" type="pres">
      <dgm:prSet presAssocID="{791E0681-7686-46C0-81C5-0FF968D6F124}" presName="Name25" presStyleLbl="parChTrans1D1" presStyleIdx="3" presStyleCnt="4"/>
      <dgm:spPr/>
      <dgm:t>
        <a:bodyPr/>
        <a:lstStyle/>
        <a:p>
          <a:endParaRPr lang="en-US"/>
        </a:p>
      </dgm:t>
    </dgm:pt>
    <dgm:pt modelId="{2D4E828F-DD6D-4688-AD4D-3065A2E08482}" type="pres">
      <dgm:prSet presAssocID="{386799F0-6C00-496B-B010-8A1BB2E2412C}" presName="node" presStyleCnt="0"/>
      <dgm:spPr/>
      <dgm:t>
        <a:bodyPr/>
        <a:lstStyle/>
        <a:p>
          <a:endParaRPr lang="en-US"/>
        </a:p>
      </dgm:t>
    </dgm:pt>
    <dgm:pt modelId="{60AC4818-7B1A-4C20-8832-8B6395BC756E}" type="pres">
      <dgm:prSet presAssocID="{386799F0-6C00-496B-B010-8A1BB2E2412C}" presName="parentNode" presStyleLbl="node1" presStyleIdx="4" presStyleCnt="5" custScaleX="271928" custScaleY="97535" custLinFactNeighborX="-29418" custLinFactNeighborY="493">
        <dgm:presLayoutVars>
          <dgm:chMax val="1"/>
          <dgm:bulletEnabled val="1"/>
        </dgm:presLayoutVars>
      </dgm:prSet>
      <dgm:spPr/>
      <dgm:t>
        <a:bodyPr/>
        <a:lstStyle/>
        <a:p>
          <a:endParaRPr lang="en-US"/>
        </a:p>
      </dgm:t>
    </dgm:pt>
    <dgm:pt modelId="{2A2F7987-0471-4D82-8063-F5B608D0FF4A}" type="pres">
      <dgm:prSet presAssocID="{386799F0-6C00-496B-B010-8A1BB2E2412C}" presName="childNode" presStyleLbl="revTx" presStyleIdx="0" presStyleCnt="0">
        <dgm:presLayoutVars>
          <dgm:bulletEnabled val="1"/>
        </dgm:presLayoutVars>
      </dgm:prSet>
      <dgm:spPr/>
      <dgm:t>
        <a:bodyPr/>
        <a:lstStyle/>
        <a:p>
          <a:endParaRPr lang="en-US"/>
        </a:p>
      </dgm:t>
    </dgm:pt>
  </dgm:ptLst>
  <dgm:cxnLst>
    <dgm:cxn modelId="{847D1381-EE4C-49CA-8032-551D5AFF730C}" type="presOf" srcId="{2665CFA1-3CE8-4D57-8F06-4B4836D591DF}" destId="{CBDA9563-15D4-477C-B66F-EC515AEE93F9}" srcOrd="0" destOrd="0" presId="urn:microsoft.com/office/officeart/2005/8/layout/radial2"/>
    <dgm:cxn modelId="{A4DFB982-92DF-4556-95B4-893E75CF1B6B}" srcId="{EB2D3C40-E81E-4D01-8740-D32ADF6EB132}" destId="{8DAEC0E1-5419-4A17-8D2F-B31EF4D5656D}" srcOrd="0" destOrd="0" parTransId="{2665CFA1-3CE8-4D57-8F06-4B4836D591DF}" sibTransId="{5FB2E91C-4261-45D0-A9BF-1F3A802EF839}"/>
    <dgm:cxn modelId="{9F4DF423-A6EB-43EB-8836-1ABFEC03B708}" srcId="{EB2D3C40-E81E-4D01-8740-D32ADF6EB132}" destId="{386799F0-6C00-496B-B010-8A1BB2E2412C}" srcOrd="3" destOrd="0" parTransId="{791E0681-7686-46C0-81C5-0FF968D6F124}" sibTransId="{6566597C-BFEA-4D01-9C4C-C19AF792097C}"/>
    <dgm:cxn modelId="{5C1CAE94-3E63-4094-911E-95542E5970DE}" srcId="{EB2D3C40-E81E-4D01-8740-D32ADF6EB132}" destId="{B1BA1922-CCBE-4868-8AAE-04F6CEC18AF3}" srcOrd="2" destOrd="0" parTransId="{FBF043D7-E4A5-4404-BA42-5A15E71EB80B}" sibTransId="{D84DE0F0-7720-4C75-97D1-C769BD2F149D}"/>
    <dgm:cxn modelId="{E068BF43-685F-4AAF-9C62-DE4F5C692866}" type="presOf" srcId="{8DAEC0E1-5419-4A17-8D2F-B31EF4D5656D}" destId="{C01B1EF5-70B9-41A4-A276-1BAD52BFA4A6}" srcOrd="0" destOrd="0" presId="urn:microsoft.com/office/officeart/2005/8/layout/radial2"/>
    <dgm:cxn modelId="{3C765470-D3F0-4D87-9DDE-EF97C0E381D8}" type="presOf" srcId="{791E0681-7686-46C0-81C5-0FF968D6F124}" destId="{B3DE2B32-8651-4124-AF6F-BA760F3BDC28}" srcOrd="0" destOrd="0" presId="urn:microsoft.com/office/officeart/2005/8/layout/radial2"/>
    <dgm:cxn modelId="{43306BD4-CD27-4888-A46F-D4CA842AF5F0}" srcId="{EB2D3C40-E81E-4D01-8740-D32ADF6EB132}" destId="{5BFAEB1D-61A8-40F1-9E01-F1AF4C0EF2CA}" srcOrd="1" destOrd="0" parTransId="{85573D4A-7283-48C3-9E74-1A21C7891CAB}" sibTransId="{2E059B0B-CDC7-4EAD-A03E-D44778FE0AD7}"/>
    <dgm:cxn modelId="{61B96F8C-FB71-43E7-8154-7F424476A60C}" type="presOf" srcId="{85573D4A-7283-48C3-9E74-1A21C7891CAB}" destId="{934D4A46-6FD1-48E9-A35D-41FBDB50CE03}" srcOrd="0" destOrd="0" presId="urn:microsoft.com/office/officeart/2005/8/layout/radial2"/>
    <dgm:cxn modelId="{6042078D-018E-4B16-81D6-C74AE9C2E4FD}" type="presOf" srcId="{5BFAEB1D-61A8-40F1-9E01-F1AF4C0EF2CA}" destId="{565C8D40-09D3-4A9E-99FA-3F1879593EBC}" srcOrd="0" destOrd="0" presId="urn:microsoft.com/office/officeart/2005/8/layout/radial2"/>
    <dgm:cxn modelId="{F2847AE1-C62C-413F-82B1-55BD06F7DEF7}" type="presOf" srcId="{EB2D3C40-E81E-4D01-8740-D32ADF6EB132}" destId="{D5780075-E34F-4C2D-8562-AF8A4A3C442C}" srcOrd="0" destOrd="0" presId="urn:microsoft.com/office/officeart/2005/8/layout/radial2"/>
    <dgm:cxn modelId="{6108AAC6-84FA-4D75-A9CA-AD3EF03BE4CE}" type="presOf" srcId="{386799F0-6C00-496B-B010-8A1BB2E2412C}" destId="{60AC4818-7B1A-4C20-8832-8B6395BC756E}" srcOrd="0" destOrd="0" presId="urn:microsoft.com/office/officeart/2005/8/layout/radial2"/>
    <dgm:cxn modelId="{2647CC07-9BDD-4641-AC32-BABCB8823663}" type="presOf" srcId="{B1BA1922-CCBE-4868-8AAE-04F6CEC18AF3}" destId="{E0F1CB1E-C3A7-406F-807C-89C8DCA32601}" srcOrd="0" destOrd="0" presId="urn:microsoft.com/office/officeart/2005/8/layout/radial2"/>
    <dgm:cxn modelId="{5159CA7C-ACB5-4B34-8026-6AAA0D7C221E}" type="presOf" srcId="{FBF043D7-E4A5-4404-BA42-5A15E71EB80B}" destId="{3579372E-45F0-4617-B825-CD78045D8491}" srcOrd="0" destOrd="0" presId="urn:microsoft.com/office/officeart/2005/8/layout/radial2"/>
    <dgm:cxn modelId="{3844EFC9-67DE-4F80-8E65-A17143DF1467}" type="presParOf" srcId="{D5780075-E34F-4C2D-8562-AF8A4A3C442C}" destId="{68A040C2-0CDA-46AF-8328-82551662F544}" srcOrd="0" destOrd="0" presId="urn:microsoft.com/office/officeart/2005/8/layout/radial2"/>
    <dgm:cxn modelId="{2B79886F-4117-4FD0-8925-5F9FCA7F81B3}" type="presParOf" srcId="{68A040C2-0CDA-46AF-8328-82551662F544}" destId="{22047F9E-F473-4787-B442-FEFAD8EFC651}" srcOrd="0" destOrd="0" presId="urn:microsoft.com/office/officeart/2005/8/layout/radial2"/>
    <dgm:cxn modelId="{762EE80D-4323-4CE6-B17B-1F607A5EAB5C}" type="presParOf" srcId="{22047F9E-F473-4787-B442-FEFAD8EFC651}" destId="{25FBFA33-4837-439A-B8BA-D7A2B148CCF9}" srcOrd="0" destOrd="0" presId="urn:microsoft.com/office/officeart/2005/8/layout/radial2"/>
    <dgm:cxn modelId="{3E69D8D5-D9A8-492D-8BD9-660490763F4E}" type="presParOf" srcId="{22047F9E-F473-4787-B442-FEFAD8EFC651}" destId="{8279F2AE-0271-4223-9E82-BAA3E3C13B39}" srcOrd="1" destOrd="0" presId="urn:microsoft.com/office/officeart/2005/8/layout/radial2"/>
    <dgm:cxn modelId="{8DF40EA2-E046-4EFB-9739-9D5897F70635}" type="presParOf" srcId="{68A040C2-0CDA-46AF-8328-82551662F544}" destId="{CBDA9563-15D4-477C-B66F-EC515AEE93F9}" srcOrd="1" destOrd="0" presId="urn:microsoft.com/office/officeart/2005/8/layout/radial2"/>
    <dgm:cxn modelId="{D7422DD4-C36A-4BEB-B4B3-714E179B5275}" type="presParOf" srcId="{68A040C2-0CDA-46AF-8328-82551662F544}" destId="{2C3C8761-1509-4E22-8798-DC025CFF55B6}" srcOrd="2" destOrd="0" presId="urn:microsoft.com/office/officeart/2005/8/layout/radial2"/>
    <dgm:cxn modelId="{F3524AF7-4EF7-428A-A924-26607018A0BB}" type="presParOf" srcId="{2C3C8761-1509-4E22-8798-DC025CFF55B6}" destId="{C01B1EF5-70B9-41A4-A276-1BAD52BFA4A6}" srcOrd="0" destOrd="0" presId="urn:microsoft.com/office/officeart/2005/8/layout/radial2"/>
    <dgm:cxn modelId="{FBEF9066-B17D-4FE7-9D42-6E317FCB12D7}" type="presParOf" srcId="{2C3C8761-1509-4E22-8798-DC025CFF55B6}" destId="{A5696641-9DBE-40F0-A2F8-ED90A986A9C7}" srcOrd="1" destOrd="0" presId="urn:microsoft.com/office/officeart/2005/8/layout/radial2"/>
    <dgm:cxn modelId="{BD0D14E2-C947-4551-B128-D832CCCF860F}" type="presParOf" srcId="{68A040C2-0CDA-46AF-8328-82551662F544}" destId="{934D4A46-6FD1-48E9-A35D-41FBDB50CE03}" srcOrd="3" destOrd="0" presId="urn:microsoft.com/office/officeart/2005/8/layout/radial2"/>
    <dgm:cxn modelId="{F91137FA-8F00-4991-97CD-EACBDEDFA648}" type="presParOf" srcId="{68A040C2-0CDA-46AF-8328-82551662F544}" destId="{E5DD1BE8-F58F-46B4-9CDC-0624FE3B516C}" srcOrd="4" destOrd="0" presId="urn:microsoft.com/office/officeart/2005/8/layout/radial2"/>
    <dgm:cxn modelId="{5D49A6BA-8470-41B0-9EF5-CD3D6657A7C6}" type="presParOf" srcId="{E5DD1BE8-F58F-46B4-9CDC-0624FE3B516C}" destId="{565C8D40-09D3-4A9E-99FA-3F1879593EBC}" srcOrd="0" destOrd="0" presId="urn:microsoft.com/office/officeart/2005/8/layout/radial2"/>
    <dgm:cxn modelId="{625223E8-F868-4774-8A49-74506EF74F01}" type="presParOf" srcId="{E5DD1BE8-F58F-46B4-9CDC-0624FE3B516C}" destId="{00CAD99B-7D9A-4D22-A339-6DBFBB164622}" srcOrd="1" destOrd="0" presId="urn:microsoft.com/office/officeart/2005/8/layout/radial2"/>
    <dgm:cxn modelId="{BD478314-35BB-4B3F-9FEF-D5B2D6ABF606}" type="presParOf" srcId="{68A040C2-0CDA-46AF-8328-82551662F544}" destId="{3579372E-45F0-4617-B825-CD78045D8491}" srcOrd="5" destOrd="0" presId="urn:microsoft.com/office/officeart/2005/8/layout/radial2"/>
    <dgm:cxn modelId="{19D38A48-405F-403D-8D38-F5E026176F36}" type="presParOf" srcId="{68A040C2-0CDA-46AF-8328-82551662F544}" destId="{97BE6186-8605-41BE-9BF2-9313184569DB}" srcOrd="6" destOrd="0" presId="urn:microsoft.com/office/officeart/2005/8/layout/radial2"/>
    <dgm:cxn modelId="{31696DE8-2730-40E1-B0D5-15CB667DA94A}" type="presParOf" srcId="{97BE6186-8605-41BE-9BF2-9313184569DB}" destId="{E0F1CB1E-C3A7-406F-807C-89C8DCA32601}" srcOrd="0" destOrd="0" presId="urn:microsoft.com/office/officeart/2005/8/layout/radial2"/>
    <dgm:cxn modelId="{A41F2307-0FD4-40AD-9AE0-5E1EB5B981B8}" type="presParOf" srcId="{97BE6186-8605-41BE-9BF2-9313184569DB}" destId="{A5ED680A-0238-49ED-826B-4DF93842DE10}" srcOrd="1" destOrd="0" presId="urn:microsoft.com/office/officeart/2005/8/layout/radial2"/>
    <dgm:cxn modelId="{532D2203-5546-4B94-88E1-B7EB47B95B49}" type="presParOf" srcId="{68A040C2-0CDA-46AF-8328-82551662F544}" destId="{B3DE2B32-8651-4124-AF6F-BA760F3BDC28}" srcOrd="7" destOrd="0" presId="urn:microsoft.com/office/officeart/2005/8/layout/radial2"/>
    <dgm:cxn modelId="{38298F8A-9FCD-4F61-8B0D-E2367503F893}" type="presParOf" srcId="{68A040C2-0CDA-46AF-8328-82551662F544}" destId="{2D4E828F-DD6D-4688-AD4D-3065A2E08482}" srcOrd="8" destOrd="0" presId="urn:microsoft.com/office/officeart/2005/8/layout/radial2"/>
    <dgm:cxn modelId="{0342A259-CB54-4115-ACA9-7878F05EBEDF}" type="presParOf" srcId="{2D4E828F-DD6D-4688-AD4D-3065A2E08482}" destId="{60AC4818-7B1A-4C20-8832-8B6395BC756E}" srcOrd="0" destOrd="0" presId="urn:microsoft.com/office/officeart/2005/8/layout/radial2"/>
    <dgm:cxn modelId="{EC9E22C5-E927-473D-BE3D-530CC0E417B3}" type="presParOf" srcId="{2D4E828F-DD6D-4688-AD4D-3065A2E08482}" destId="{2A2F7987-0471-4D82-8063-F5B608D0FF4A}"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E2B32-8651-4124-AF6F-BA760F3BDC28}">
      <dsp:nvSpPr>
        <dsp:cNvPr id="0" name=""/>
        <dsp:cNvSpPr/>
      </dsp:nvSpPr>
      <dsp:spPr>
        <a:xfrm rot="3980253">
          <a:off x="219020" y="4403338"/>
          <a:ext cx="1504403" cy="56425"/>
        </a:xfrm>
        <a:custGeom>
          <a:avLst/>
          <a:gdLst/>
          <a:ahLst/>
          <a:cxnLst/>
          <a:rect l="0" t="0" r="0" b="0"/>
          <a:pathLst>
            <a:path>
              <a:moveTo>
                <a:pt x="0" y="28212"/>
              </a:moveTo>
              <a:lnTo>
                <a:pt x="1504403" y="282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79372E-45F0-4617-B825-CD78045D8491}">
      <dsp:nvSpPr>
        <dsp:cNvPr id="0" name=""/>
        <dsp:cNvSpPr/>
      </dsp:nvSpPr>
      <dsp:spPr>
        <a:xfrm rot="1356482">
          <a:off x="944847" y="3751049"/>
          <a:ext cx="2119900" cy="56425"/>
        </a:xfrm>
        <a:custGeom>
          <a:avLst/>
          <a:gdLst/>
          <a:ahLst/>
          <a:cxnLst/>
          <a:rect l="0" t="0" r="0" b="0"/>
          <a:pathLst>
            <a:path>
              <a:moveTo>
                <a:pt x="0" y="28212"/>
              </a:moveTo>
              <a:lnTo>
                <a:pt x="2119900" y="282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4D4A46-6FD1-48E9-A35D-41FBDB50CE03}">
      <dsp:nvSpPr>
        <dsp:cNvPr id="0" name=""/>
        <dsp:cNvSpPr/>
      </dsp:nvSpPr>
      <dsp:spPr>
        <a:xfrm rot="21055093">
          <a:off x="1016959" y="2859828"/>
          <a:ext cx="1489972" cy="56425"/>
        </a:xfrm>
        <a:custGeom>
          <a:avLst/>
          <a:gdLst/>
          <a:ahLst/>
          <a:cxnLst/>
          <a:rect l="0" t="0" r="0" b="0"/>
          <a:pathLst>
            <a:path>
              <a:moveTo>
                <a:pt x="0" y="28212"/>
              </a:moveTo>
              <a:lnTo>
                <a:pt x="1489972" y="282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DA9563-15D4-477C-B66F-EC515AEE93F9}">
      <dsp:nvSpPr>
        <dsp:cNvPr id="0" name=""/>
        <dsp:cNvSpPr/>
      </dsp:nvSpPr>
      <dsp:spPr>
        <a:xfrm rot="18378943">
          <a:off x="616026" y="1965607"/>
          <a:ext cx="1186415" cy="56425"/>
        </a:xfrm>
        <a:custGeom>
          <a:avLst/>
          <a:gdLst/>
          <a:ahLst/>
          <a:cxnLst/>
          <a:rect l="0" t="0" r="0" b="0"/>
          <a:pathLst>
            <a:path>
              <a:moveTo>
                <a:pt x="0" y="28212"/>
              </a:moveTo>
              <a:lnTo>
                <a:pt x="1186415" y="282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79F2AE-0271-4223-9E82-BAA3E3C13B39}">
      <dsp:nvSpPr>
        <dsp:cNvPr id="0" name=""/>
        <dsp:cNvSpPr/>
      </dsp:nvSpPr>
      <dsp:spPr>
        <a:xfrm>
          <a:off x="-905892" y="2455104"/>
          <a:ext cx="2697837" cy="935478"/>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1B1EF5-70B9-41A4-A276-1BAD52BFA4A6}">
      <dsp:nvSpPr>
        <dsp:cNvPr id="0" name=""/>
        <dsp:cNvSpPr/>
      </dsp:nvSpPr>
      <dsp:spPr>
        <a:xfrm>
          <a:off x="253472" y="385586"/>
          <a:ext cx="3432728" cy="1146788"/>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rPr>
            <a:t>13 youth interns </a:t>
          </a:r>
          <a:br>
            <a:rPr lang="en-US" sz="2400" b="0" kern="1200" dirty="0" smtClean="0">
              <a:solidFill>
                <a:schemeClr val="tx1"/>
              </a:solidFill>
            </a:rPr>
          </a:br>
          <a:r>
            <a:rPr lang="en-US" sz="2400" b="0" kern="1200" dirty="0" smtClean="0">
              <a:solidFill>
                <a:schemeClr val="tx1"/>
              </a:solidFill>
            </a:rPr>
            <a:t>(aged 12-19)</a:t>
          </a:r>
          <a:endParaRPr lang="en-US" sz="2400" b="0" kern="1200" dirty="0">
            <a:solidFill>
              <a:schemeClr val="tx1"/>
            </a:solidFill>
          </a:endParaRPr>
        </a:p>
      </dsp:txBody>
      <dsp:txXfrm>
        <a:off x="253472" y="385586"/>
        <a:ext cx="3432728" cy="1146788"/>
      </dsp:txXfrm>
    </dsp:sp>
    <dsp:sp modelId="{565C8D40-09D3-4A9E-99FA-3F1879593EBC}">
      <dsp:nvSpPr>
        <dsp:cNvPr id="0" name=""/>
        <dsp:cNvSpPr/>
      </dsp:nvSpPr>
      <dsp:spPr>
        <a:xfrm>
          <a:off x="2341599" y="1916248"/>
          <a:ext cx="3449600" cy="1206859"/>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rPr>
            <a:t>Facilitators/</a:t>
          </a:r>
          <a:br>
            <a:rPr lang="en-US" sz="2400" b="0" kern="1200" dirty="0" smtClean="0">
              <a:solidFill>
                <a:schemeClr val="tx1"/>
              </a:solidFill>
            </a:rPr>
          </a:br>
          <a:r>
            <a:rPr lang="en-US" sz="2400" b="0" kern="1200" dirty="0" smtClean="0">
              <a:solidFill>
                <a:schemeClr val="tx1"/>
              </a:solidFill>
            </a:rPr>
            <a:t>Creative Team</a:t>
          </a:r>
          <a:endParaRPr lang="en-US" sz="2400" b="0" kern="1200" dirty="0">
            <a:solidFill>
              <a:schemeClr val="tx1"/>
            </a:solidFill>
          </a:endParaRPr>
        </a:p>
      </dsp:txBody>
      <dsp:txXfrm>
        <a:off x="2341599" y="1916248"/>
        <a:ext cx="3449600" cy="1206859"/>
      </dsp:txXfrm>
    </dsp:sp>
    <dsp:sp modelId="{E0F1CB1E-C3A7-406F-807C-89C8DCA32601}">
      <dsp:nvSpPr>
        <dsp:cNvPr id="0" name=""/>
        <dsp:cNvSpPr/>
      </dsp:nvSpPr>
      <dsp:spPr>
        <a:xfrm>
          <a:off x="2623876" y="3976440"/>
          <a:ext cx="2779531" cy="1278706"/>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rPr>
            <a:t>Software developers</a:t>
          </a:r>
          <a:endParaRPr lang="en-US" sz="2400" b="0" kern="1200" dirty="0">
            <a:solidFill>
              <a:schemeClr val="tx1"/>
            </a:solidFill>
          </a:endParaRPr>
        </a:p>
      </dsp:txBody>
      <dsp:txXfrm>
        <a:off x="2623876" y="3976440"/>
        <a:ext cx="2779531" cy="1278706"/>
      </dsp:txXfrm>
    </dsp:sp>
    <dsp:sp modelId="{60AC4818-7B1A-4C20-8832-8B6395BC756E}">
      <dsp:nvSpPr>
        <dsp:cNvPr id="0" name=""/>
        <dsp:cNvSpPr/>
      </dsp:nvSpPr>
      <dsp:spPr>
        <a:xfrm>
          <a:off x="22078" y="5114070"/>
          <a:ext cx="2961957" cy="1062393"/>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rPr>
            <a:t>Researchers</a:t>
          </a:r>
          <a:endParaRPr lang="en-US" sz="2400" b="0" kern="1200" dirty="0">
            <a:solidFill>
              <a:schemeClr val="tx1"/>
            </a:solidFill>
          </a:endParaRPr>
        </a:p>
      </dsp:txBody>
      <dsp:txXfrm>
        <a:off x="22078" y="5114070"/>
        <a:ext cx="2961957" cy="106239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551E5-758E-4F27-9BC4-1CE1AEC02E5E}" type="datetimeFigureOut">
              <a:rPr lang="en-US" smtClean="0"/>
              <a:pPr/>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97BE5-6D7C-40B7-8453-A72191B4A55E}" type="slidenum">
              <a:rPr lang="en-US" smtClean="0"/>
              <a:pPr/>
              <a:t>‹#›</a:t>
            </a:fld>
            <a:endParaRPr lang="en-US"/>
          </a:p>
        </p:txBody>
      </p:sp>
    </p:spTree>
    <p:extLst>
      <p:ext uri="{BB962C8B-B14F-4D97-AF65-F5344CB8AC3E}">
        <p14:creationId xmlns:p14="http://schemas.microsoft.com/office/powerpoint/2010/main" xmlns="" val="261240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1</a:t>
            </a:fld>
            <a:endParaRPr lang="en-US"/>
          </a:p>
        </p:txBody>
      </p:sp>
    </p:spTree>
    <p:extLst>
      <p:ext uri="{BB962C8B-B14F-4D97-AF65-F5344CB8AC3E}">
        <p14:creationId xmlns:p14="http://schemas.microsoft.com/office/powerpoint/2010/main" xmlns="" val="385847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0DC6D-CFF2-4D2F-9748-F4353077B08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0DC6D-CFF2-4D2F-9748-F4353077B08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111A7-5D19-804D-B898-67A8AECFA80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111A7-5D19-804D-B898-67A8AECFA80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111A7-5D19-804D-B898-67A8AECFA80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F97BE5-6D7C-40B7-8453-A72191B4A55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97BE5-6D7C-40B7-8453-A72191B4A55E}" type="slidenum">
              <a:rPr lang="en-US" smtClean="0"/>
              <a:pPr/>
              <a:t>20</a:t>
            </a:fld>
            <a:endParaRPr lang="en-US"/>
          </a:p>
        </p:txBody>
      </p:sp>
    </p:spTree>
    <p:extLst>
      <p:ext uri="{BB962C8B-B14F-4D97-AF65-F5344CB8AC3E}">
        <p14:creationId xmlns:p14="http://schemas.microsoft.com/office/powerpoint/2010/main" xmlns="" val="385847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PISA is an assessment</a:t>
            </a:r>
            <a:r>
              <a:rPr lang="en-US" baseline="0" dirty="0" smtClean="0"/>
              <a:t> for 15-year olds in 65 principal industrialized countries; US = below average in math, average in science. </a:t>
            </a:r>
            <a:endParaRPr lang="en-US" dirty="0"/>
          </a:p>
        </p:txBody>
      </p:sp>
      <p:sp>
        <p:nvSpPr>
          <p:cNvPr id="4" name="Slide Number Placeholder 3"/>
          <p:cNvSpPr>
            <a:spLocks noGrp="1"/>
          </p:cNvSpPr>
          <p:nvPr>
            <p:ph type="sldNum" sz="quarter" idx="10"/>
          </p:nvPr>
        </p:nvSpPr>
        <p:spPr/>
        <p:txBody>
          <a:bodyPr/>
          <a:lstStyle/>
          <a:p>
            <a:fld id="{07F97BE5-6D7C-40B7-8453-A72191B4A55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Kids are interested</a:t>
            </a:r>
            <a:r>
              <a:rPr lang="en-US" sz="1200" baseline="0" dirty="0" smtClean="0"/>
              <a:t> </a:t>
            </a:r>
            <a:r>
              <a:rPr lang="en-US" sz="1200" dirty="0" smtClean="0"/>
              <a:t>in technology, games, and social media</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F97BE5-6D7C-40B7-8453-A72191B4A55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F97BE5-6D7C-40B7-8453-A72191B4A55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F97BE5-6D7C-40B7-8453-A72191B4A55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7F97BE5-6D7C-40B7-8453-A72191B4A55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D8E990-6BD9-4A13-84BF-0F48BBF1FB0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D8E990-6BD9-4A13-84BF-0F48BBF1FB0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D8E990-6BD9-4A13-84BF-0F48BBF1FB0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D8E990-6BD9-4A13-84BF-0F48BBF1FB0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8E990-6BD9-4A13-84BF-0F48BBF1FB0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D8E990-6BD9-4A13-84BF-0F48BBF1FB0A}"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D8E990-6BD9-4A13-84BF-0F48BBF1FB0A}"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D8E990-6BD9-4A13-84BF-0F48BBF1FB0A}"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8E990-6BD9-4A13-84BF-0F48BBF1FB0A}"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8E990-6BD9-4A13-84BF-0F48BBF1FB0A}"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8E990-6BD9-4A13-84BF-0F48BBF1FB0A}"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792C3-E235-40BC-B66D-E4A3E50EE3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8E990-6BD9-4A13-84BF-0F48BBF1FB0A}" type="datetimeFigureOut">
              <a:rPr lang="en-US" smtClean="0"/>
              <a:pPr/>
              <a:t>4/11/2012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792C3-E235-40BC-B66D-E4A3E50EE3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tiff"/><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686800" cy="1470025"/>
          </a:xfrm>
        </p:spPr>
        <p:txBody>
          <a:bodyPr>
            <a:noAutofit/>
          </a:bodyPr>
          <a:lstStyle/>
          <a:p>
            <a:r>
              <a:rPr lang="en-US" sz="3200" b="1" dirty="0" smtClean="0">
                <a:solidFill>
                  <a:schemeClr val="tx1"/>
                </a:solidFill>
              </a:rPr>
              <a:t>Empowering Youth For Civic And Environmental Engagement though Problem-Based Learning and Tools for Collaborative Mapping</a:t>
            </a:r>
            <a:endParaRPr lang="en-US" sz="3200" b="1" dirty="0">
              <a:solidFill>
                <a:schemeClr val="tx1"/>
              </a:solidFill>
            </a:endParaRPr>
          </a:p>
        </p:txBody>
      </p:sp>
      <p:sp>
        <p:nvSpPr>
          <p:cNvPr id="3" name="Subtitle 2"/>
          <p:cNvSpPr>
            <a:spLocks noGrp="1"/>
          </p:cNvSpPr>
          <p:nvPr>
            <p:ph type="subTitle" idx="1"/>
          </p:nvPr>
        </p:nvSpPr>
        <p:spPr>
          <a:xfrm>
            <a:off x="0" y="2286000"/>
            <a:ext cx="9144000" cy="2590800"/>
          </a:xfrm>
        </p:spPr>
        <p:txBody>
          <a:bodyPr>
            <a:noAutofit/>
          </a:bodyPr>
          <a:lstStyle/>
          <a:p>
            <a:r>
              <a:rPr lang="en-US" sz="2000" dirty="0" smtClean="0">
                <a:solidFill>
                  <a:schemeClr val="tx1"/>
                </a:solidFill>
              </a:rPr>
              <a:t>Presenter: Irene Liang</a:t>
            </a:r>
          </a:p>
          <a:p>
            <a:r>
              <a:rPr lang="en-US" sz="2000" dirty="0" smtClean="0">
                <a:solidFill>
                  <a:schemeClr val="tx1"/>
                </a:solidFill>
              </a:rPr>
              <a:t>Space Grant Mentor: Barron J. Orr, PhD</a:t>
            </a:r>
          </a:p>
          <a:p>
            <a:pPr>
              <a:spcBef>
                <a:spcPts val="300"/>
              </a:spcBef>
            </a:pPr>
            <a:r>
              <a:rPr lang="en-US" sz="2000" dirty="0" smtClean="0">
                <a:solidFill>
                  <a:schemeClr val="tx1"/>
                </a:solidFill>
              </a:rPr>
              <a:t>Space Grant Symposium, University of Arizona</a:t>
            </a:r>
          </a:p>
          <a:p>
            <a:r>
              <a:rPr lang="en-US" sz="2000" dirty="0" smtClean="0">
                <a:solidFill>
                  <a:schemeClr val="tx1"/>
                </a:solidFill>
              </a:rPr>
              <a:t>21 April 2012</a:t>
            </a:r>
          </a:p>
          <a:p>
            <a:endParaRPr lang="en-US" sz="2000" dirty="0">
              <a:solidFill>
                <a:schemeClr val="tx1"/>
              </a:solidFill>
            </a:endParaRPr>
          </a:p>
          <a:p>
            <a:r>
              <a:rPr lang="en-US" sz="2000" dirty="0" smtClean="0">
                <a:solidFill>
                  <a:schemeClr val="tx1"/>
                </a:solidFill>
              </a:rPr>
              <a:t>Special Acknowledgements: Kristin D. </a:t>
            </a:r>
            <a:r>
              <a:rPr lang="en-US" sz="2000" dirty="0" err="1" smtClean="0">
                <a:solidFill>
                  <a:schemeClr val="tx1"/>
                </a:solidFill>
              </a:rPr>
              <a:t>Wisneski</a:t>
            </a:r>
            <a:r>
              <a:rPr lang="en-US" sz="2000" dirty="0" smtClean="0">
                <a:solidFill>
                  <a:schemeClr val="tx1"/>
                </a:solidFill>
              </a:rPr>
              <a:t>, Nicholas B. Knutson, James H. </a:t>
            </a:r>
            <a:r>
              <a:rPr lang="en-US" sz="2000" dirty="0" err="1" smtClean="0">
                <a:solidFill>
                  <a:schemeClr val="tx1"/>
                </a:solidFill>
              </a:rPr>
              <a:t>Vancel</a:t>
            </a:r>
            <a:endParaRPr lang="en-US" sz="2000"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0828" y="5781338"/>
            <a:ext cx="914401" cy="782866"/>
          </a:xfrm>
          <a:prstGeom prst="rect">
            <a:avLst/>
          </a:prstGeom>
        </p:spPr>
      </p:pic>
      <p:pic>
        <p:nvPicPr>
          <p:cNvPr id="5" name="Picture 4" descr="ARSCLogo.tif"/>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371949" y="5771545"/>
            <a:ext cx="617028" cy="812966"/>
          </a:xfrm>
          <a:prstGeom prst="rect">
            <a:avLst/>
          </a:prstGeom>
        </p:spPr>
      </p:pic>
      <p:pic>
        <p:nvPicPr>
          <p:cNvPr id="6" name="Picture 5" descr="SNRELogo.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4619349" y="5892216"/>
            <a:ext cx="1169429" cy="609600"/>
          </a:xfrm>
          <a:prstGeom prst="rect">
            <a:avLst/>
          </a:prstGeom>
        </p:spPr>
      </p:pic>
      <p:pic>
        <p:nvPicPr>
          <p:cNvPr id="7" name="Picture 6" descr="UALogo.p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696200" y="5791200"/>
            <a:ext cx="762000" cy="767719"/>
          </a:xfrm>
          <a:prstGeom prst="rect">
            <a:avLst/>
          </a:prstGeom>
        </p:spPr>
      </p:pic>
      <p:pic>
        <p:nvPicPr>
          <p:cNvPr id="8" name="Picture 7" descr="SpaceGrantLogo.jp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1828800" y="5715000"/>
            <a:ext cx="685800" cy="915543"/>
          </a:xfrm>
          <a:prstGeom prst="rect">
            <a:avLst/>
          </a:prstGeom>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127828" y="5891601"/>
            <a:ext cx="937714"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304800" y="4800600"/>
            <a:ext cx="8839200" cy="738664"/>
          </a:xfrm>
          <a:prstGeom prst="rect">
            <a:avLst/>
          </a:prstGeom>
        </p:spPr>
        <p:txBody>
          <a:bodyPr wrap="square">
            <a:spAutoFit/>
          </a:bodyPr>
          <a:lstStyle/>
          <a:p>
            <a:r>
              <a:rPr lang="en-US" sz="1400" dirty="0" smtClean="0"/>
              <a:t>Funding for this work was provided in part by NASA Space Grant and in part by USDA. The research and the development of the Akshen.org application suite are being supported by the U.S. Department of Agriculture (USDA) National Institute of Food and Agriculture (NIFA) National Research Initiative grant #2009-55215-05187.</a:t>
            </a:r>
            <a:endParaRPr lang="en-US" dirty="0"/>
          </a:p>
        </p:txBody>
      </p:sp>
    </p:spTree>
    <p:extLst>
      <p:ext uri="{BB962C8B-B14F-4D97-AF65-F5344CB8AC3E}">
        <p14:creationId xmlns:p14="http://schemas.microsoft.com/office/powerpoint/2010/main" xmlns="" val="362405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44562"/>
          </a:xfrm>
        </p:spPr>
        <p:txBody>
          <a:bodyPr>
            <a:noAutofit/>
          </a:bodyPr>
          <a:lstStyle/>
          <a:p>
            <a:pPr algn="l"/>
            <a:r>
              <a:rPr lang="en-US" sz="4000" b="1" dirty="0" smtClean="0"/>
              <a:t>The Approach</a:t>
            </a:r>
            <a:endParaRPr lang="en-US" sz="4000" b="1" dirty="0"/>
          </a:p>
        </p:txBody>
      </p:sp>
      <p:sp>
        <p:nvSpPr>
          <p:cNvPr id="3" name="Content Placeholder 2"/>
          <p:cNvSpPr>
            <a:spLocks noGrp="1"/>
          </p:cNvSpPr>
          <p:nvPr>
            <p:ph idx="1"/>
          </p:nvPr>
        </p:nvSpPr>
        <p:spPr>
          <a:xfrm rot="21600000">
            <a:off x="304800" y="1447800"/>
            <a:ext cx="3048000" cy="1828800"/>
          </a:xfrm>
        </p:spPr>
        <p:txBody>
          <a:bodyPr>
            <a:noAutofit/>
          </a:bodyPr>
          <a:lstStyle/>
          <a:p>
            <a:r>
              <a:rPr lang="en-US" sz="2400" dirty="0" smtClean="0"/>
              <a:t>Formative process </a:t>
            </a:r>
          </a:p>
          <a:p>
            <a:r>
              <a:rPr lang="en-US" sz="2400" dirty="0" smtClean="0"/>
              <a:t>Participatory research &amp; development</a:t>
            </a:r>
          </a:p>
        </p:txBody>
      </p:sp>
      <p:graphicFrame>
        <p:nvGraphicFramePr>
          <p:cNvPr id="5" name="Diagram 4"/>
          <p:cNvGraphicFramePr/>
          <p:nvPr>
            <p:extLst>
              <p:ext uri="{D42A27DB-BD31-4B8C-83A1-F6EECF244321}">
                <p14:modId xmlns:p14="http://schemas.microsoft.com/office/powerpoint/2010/main" xmlns="" val="2612709250"/>
              </p:ext>
            </p:extLst>
          </p:nvPr>
        </p:nvGraphicFramePr>
        <p:xfrm>
          <a:off x="3352800" y="304800"/>
          <a:ext cx="5791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0" y="1219200"/>
            <a:ext cx="28956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457200" y="3962400"/>
            <a:ext cx="2362201" cy="2308324"/>
          </a:xfrm>
          <a:prstGeom prst="rect">
            <a:avLst/>
          </a:prstGeom>
          <a:noFill/>
          <a:ln>
            <a:solidFill>
              <a:schemeClr val="tx1"/>
            </a:solidFill>
          </a:ln>
        </p:spPr>
        <p:txBody>
          <a:bodyPr wrap="square" rtlCol="0">
            <a:spAutoFit/>
          </a:bodyPr>
          <a:lstStyle/>
          <a:p>
            <a:r>
              <a:rPr lang="en-US" i="1" dirty="0" smtClean="0"/>
              <a:t>Highly interdisciplinary:</a:t>
            </a:r>
          </a:p>
          <a:p>
            <a:r>
              <a:rPr lang="en-US" dirty="0"/>
              <a:t>-</a:t>
            </a:r>
            <a:r>
              <a:rPr lang="en-US" dirty="0" smtClean="0"/>
              <a:t>Earth scientists</a:t>
            </a:r>
          </a:p>
          <a:p>
            <a:r>
              <a:rPr lang="en-US" dirty="0" smtClean="0"/>
              <a:t>-Computer scientists</a:t>
            </a:r>
          </a:p>
          <a:p>
            <a:r>
              <a:rPr lang="en-US" dirty="0" smtClean="0"/>
              <a:t>-Nutritional scientists</a:t>
            </a:r>
          </a:p>
          <a:p>
            <a:r>
              <a:rPr lang="en-US" dirty="0" smtClean="0"/>
              <a:t>-Youth development specialists</a:t>
            </a:r>
          </a:p>
          <a:p>
            <a:r>
              <a:rPr lang="en-US" dirty="0" smtClean="0"/>
              <a:t>-Anthropologists</a:t>
            </a:r>
          </a:p>
          <a:p>
            <a:r>
              <a:rPr lang="en-US" dirty="0" smtClean="0"/>
              <a:t>-Biostatisticians </a:t>
            </a:r>
            <a:endParaRPr lang="en-US" dirty="0"/>
          </a:p>
        </p:txBody>
      </p:sp>
      <p:cxnSp>
        <p:nvCxnSpPr>
          <p:cNvPr id="8" name="Straight Arrow Connector 7"/>
          <p:cNvCxnSpPr/>
          <p:nvPr/>
        </p:nvCxnSpPr>
        <p:spPr>
          <a:xfrm flipH="1" flipV="1">
            <a:off x="2895600" y="53340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381000"/>
            <a:ext cx="1447800" cy="646331"/>
          </a:xfrm>
          <a:prstGeom prst="rect">
            <a:avLst/>
          </a:prstGeom>
          <a:noFill/>
          <a:ln>
            <a:solidFill>
              <a:schemeClr val="tx1"/>
            </a:solidFill>
          </a:ln>
        </p:spPr>
        <p:txBody>
          <a:bodyPr wrap="square" rtlCol="0">
            <a:spAutoFit/>
          </a:bodyPr>
          <a:lstStyle/>
          <a:p>
            <a:r>
              <a:rPr lang="en-US" dirty="0" smtClean="0"/>
              <a:t>technological </a:t>
            </a:r>
            <a:br>
              <a:rPr lang="en-US" dirty="0" smtClean="0"/>
            </a:br>
            <a:r>
              <a:rPr lang="en-US" dirty="0" smtClean="0"/>
              <a:t>“super users” </a:t>
            </a:r>
            <a:endParaRPr lang="en-US" dirty="0"/>
          </a:p>
        </p:txBody>
      </p:sp>
      <p:cxnSp>
        <p:nvCxnSpPr>
          <p:cNvPr id="11" name="Straight Arrow Connector 10"/>
          <p:cNvCxnSpPr/>
          <p:nvPr/>
        </p:nvCxnSpPr>
        <p:spPr>
          <a:xfrm flipV="1">
            <a:off x="7010400" y="1143000"/>
            <a:ext cx="914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293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38200"/>
          </a:xfrm>
        </p:spPr>
        <p:txBody>
          <a:bodyPr>
            <a:normAutofit/>
          </a:bodyPr>
          <a:lstStyle/>
          <a:p>
            <a:pPr algn="l"/>
            <a:r>
              <a:rPr lang="en-US" b="1" dirty="0" smtClean="0"/>
              <a:t>Results</a:t>
            </a:r>
            <a:endParaRPr lang="en-US" b="1" dirty="0"/>
          </a:p>
        </p:txBody>
      </p:sp>
      <p:sp>
        <p:nvSpPr>
          <p:cNvPr id="3" name="Content Placeholder 2"/>
          <p:cNvSpPr>
            <a:spLocks noGrp="1"/>
          </p:cNvSpPr>
          <p:nvPr>
            <p:ph idx="1"/>
          </p:nvPr>
        </p:nvSpPr>
        <p:spPr>
          <a:xfrm>
            <a:off x="152400" y="1066800"/>
            <a:ext cx="8610600" cy="5562600"/>
          </a:xfrm>
        </p:spPr>
        <p:txBody>
          <a:bodyPr>
            <a:noAutofit/>
          </a:bodyPr>
          <a:lstStyle/>
          <a:p>
            <a:pPr>
              <a:buNone/>
            </a:pPr>
            <a:r>
              <a:rPr lang="en-US" sz="2400" b="1" dirty="0" smtClean="0"/>
              <a:t>Content, language, and design</a:t>
            </a:r>
          </a:p>
          <a:p>
            <a:r>
              <a:rPr lang="en-US" sz="2400" dirty="0" smtClean="0"/>
              <a:t>Scaffolding and website</a:t>
            </a:r>
            <a:endParaRPr lang="en-US" sz="2400" dirty="0"/>
          </a:p>
          <a:p>
            <a:r>
              <a:rPr lang="en-US" sz="2400" dirty="0" smtClean="0"/>
              <a:t>Documentation </a:t>
            </a:r>
            <a:r>
              <a:rPr lang="en-US" sz="2400" dirty="0"/>
              <a:t>of </a:t>
            </a:r>
            <a:r>
              <a:rPr lang="en-US" sz="2400" dirty="0" smtClean="0"/>
              <a:t>specifications</a:t>
            </a:r>
          </a:p>
          <a:p>
            <a:r>
              <a:rPr lang="en-US" sz="2400" dirty="0"/>
              <a:t>Demonstration Projects</a:t>
            </a:r>
          </a:p>
          <a:p>
            <a:pPr lvl="1"/>
            <a:r>
              <a:rPr lang="en-US" sz="2400" dirty="0" err="1"/>
              <a:t>EcoConnections</a:t>
            </a:r>
            <a:endParaRPr lang="en-US" sz="2400" dirty="0"/>
          </a:p>
          <a:p>
            <a:pPr lvl="1"/>
            <a:r>
              <a:rPr lang="en-US" sz="2400" dirty="0"/>
              <a:t>Food </a:t>
            </a:r>
            <a:r>
              <a:rPr lang="en-US" sz="2400" dirty="0" smtClean="0"/>
              <a:t>Deserts</a:t>
            </a:r>
            <a:br>
              <a:rPr lang="en-US" sz="2400" dirty="0" smtClean="0"/>
            </a:br>
            <a:endParaRPr lang="en-US" sz="2400" dirty="0" smtClean="0"/>
          </a:p>
          <a:p>
            <a:pPr lvl="1"/>
            <a:endParaRPr lang="en-US" sz="800" dirty="0"/>
          </a:p>
          <a:p>
            <a:pPr>
              <a:buNone/>
            </a:pPr>
            <a:r>
              <a:rPr lang="en-US" sz="2400" b="1" dirty="0" smtClean="0"/>
              <a:t>Concepts and </a:t>
            </a:r>
            <a:r>
              <a:rPr lang="en-US" sz="2400" b="1" dirty="0" err="1" smtClean="0"/>
              <a:t>learnings</a:t>
            </a:r>
            <a:r>
              <a:rPr lang="en-US" sz="2400" b="1" dirty="0" smtClean="0"/>
              <a:t> from the youth</a:t>
            </a:r>
          </a:p>
          <a:p>
            <a:r>
              <a:rPr lang="en-US" sz="2400" dirty="0" smtClean="0"/>
              <a:t>Common youth and community Issues</a:t>
            </a:r>
          </a:p>
          <a:p>
            <a:r>
              <a:rPr lang="en-US" sz="2400" dirty="0" smtClean="0"/>
              <a:t>Ideal incentives for participation (economy) </a:t>
            </a:r>
          </a:p>
          <a:p>
            <a:r>
              <a:rPr lang="en-US" sz="2400" dirty="0" smtClean="0"/>
              <a:t>Popular technologies among adolescents</a:t>
            </a:r>
            <a:endParaRPr lang="en-US" sz="2400" dirty="0"/>
          </a:p>
          <a:p>
            <a:endParaRPr lang="en-US" sz="2400" dirty="0"/>
          </a:p>
        </p:txBody>
      </p:sp>
      <p:sp>
        <p:nvSpPr>
          <p:cNvPr id="4" name="TextBox 3"/>
          <p:cNvSpPr txBox="1"/>
          <p:nvPr/>
        </p:nvSpPr>
        <p:spPr>
          <a:xfrm>
            <a:off x="4724400" y="838200"/>
            <a:ext cx="3733800" cy="304698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Top Community Issues Identified by Youth </a:t>
            </a:r>
          </a:p>
          <a:p>
            <a:pPr algn="ctr"/>
            <a:r>
              <a:rPr lang="en-US" sz="2400" dirty="0" smtClean="0"/>
              <a:t>Safe/Dangerous places</a:t>
            </a:r>
          </a:p>
          <a:p>
            <a:pPr algn="ctr"/>
            <a:r>
              <a:rPr lang="en-US" sz="2400" dirty="0" smtClean="0"/>
              <a:t>Food access</a:t>
            </a:r>
          </a:p>
          <a:p>
            <a:pPr algn="ctr"/>
            <a:r>
              <a:rPr lang="en-US" sz="2400" dirty="0" smtClean="0"/>
              <a:t>Natural Spaces </a:t>
            </a:r>
          </a:p>
          <a:p>
            <a:pPr algn="ctr"/>
            <a:r>
              <a:rPr lang="en-US" sz="2400" dirty="0" smtClean="0"/>
              <a:t>Transportation</a:t>
            </a:r>
          </a:p>
          <a:p>
            <a:pPr algn="ctr"/>
            <a:r>
              <a:rPr lang="en-US" sz="2400" dirty="0" smtClean="0"/>
              <a:t>Vandalism</a:t>
            </a:r>
          </a:p>
          <a:p>
            <a:pPr algn="ctr"/>
            <a:r>
              <a:rPr lang="en-US" sz="2400" dirty="0" smtClean="0"/>
              <a:t>Environmental quality</a:t>
            </a:r>
          </a:p>
        </p:txBody>
      </p:sp>
      <p:cxnSp>
        <p:nvCxnSpPr>
          <p:cNvPr id="5" name="Straight Connector 4"/>
          <p:cNvCxnSpPr/>
          <p:nvPr/>
        </p:nvCxnSpPr>
        <p:spPr>
          <a:xfrm>
            <a:off x="0" y="914400"/>
            <a:ext cx="40386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6" name="Picture 2" descr="C:\Users\LaVache\Desktop\SH\WorkPhone\IMAG0018.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019800" y="4191000"/>
            <a:ext cx="2990489" cy="1981199"/>
          </a:xfrm>
          <a:prstGeom prst="rect">
            <a:avLst/>
          </a:prstGeom>
          <a:noFill/>
        </p:spPr>
      </p:pic>
      <p:cxnSp>
        <p:nvCxnSpPr>
          <p:cNvPr id="8" name="Straight Connector 7"/>
          <p:cNvCxnSpPr/>
          <p:nvPr/>
        </p:nvCxnSpPr>
        <p:spPr>
          <a:xfrm>
            <a:off x="4800600" y="16002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1809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5702" y="304800"/>
            <a:ext cx="4572000" cy="6400800"/>
          </a:xfrm>
          <a:prstGeom prst="rect">
            <a:avLst/>
          </a:prstGeom>
        </p:spPr>
      </p:pic>
      <p:cxnSp>
        <p:nvCxnSpPr>
          <p:cNvPr id="6" name="Straight Arrow Connector 5"/>
          <p:cNvCxnSpPr>
            <a:endCxn id="10" idx="1"/>
          </p:cNvCxnSpPr>
          <p:nvPr/>
        </p:nvCxnSpPr>
        <p:spPr>
          <a:xfrm>
            <a:off x="914400" y="1342430"/>
            <a:ext cx="4095541" cy="13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9941" y="1171079"/>
            <a:ext cx="2240782"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goes to screen 3</a:t>
            </a:r>
          </a:p>
        </p:txBody>
      </p:sp>
      <p:cxnSp>
        <p:nvCxnSpPr>
          <p:cNvPr id="12" name="Straight Arrow Connector 11"/>
          <p:cNvCxnSpPr/>
          <p:nvPr/>
        </p:nvCxnSpPr>
        <p:spPr>
          <a:xfrm>
            <a:off x="1851409" y="1143000"/>
            <a:ext cx="40159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43600" y="914400"/>
            <a:ext cx="1828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goes to screen 3</a:t>
            </a:r>
            <a:endParaRPr lang="en-US" dirty="0">
              <a:solidFill>
                <a:prstClr val="black"/>
              </a:solidFill>
              <a:latin typeface="Papyrus" pitchFamily="66" charset="0"/>
            </a:endParaRPr>
          </a:p>
        </p:txBody>
      </p:sp>
      <p:sp>
        <p:nvSpPr>
          <p:cNvPr id="15" name="TextBox 14"/>
          <p:cNvSpPr txBox="1"/>
          <p:nvPr/>
        </p:nvSpPr>
        <p:spPr>
          <a:xfrm>
            <a:off x="5943600" y="6019800"/>
            <a:ext cx="2996921"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Color Green=</a:t>
            </a:r>
            <a:r>
              <a:rPr lang="en-US" dirty="0" err="1" smtClean="0">
                <a:solidFill>
                  <a:prstClr val="black"/>
                </a:solidFill>
                <a:latin typeface="Papyrus" pitchFamily="66" charset="0"/>
              </a:rPr>
              <a:t>GeoKnect</a:t>
            </a:r>
            <a:endParaRPr lang="en-US" dirty="0">
              <a:solidFill>
                <a:prstClr val="black"/>
              </a:solidFill>
              <a:latin typeface="Papyrus" pitchFamily="66" charset="0"/>
            </a:endParaRPr>
          </a:p>
        </p:txBody>
      </p:sp>
      <p:sp>
        <p:nvSpPr>
          <p:cNvPr id="16" name="TextBox 15"/>
          <p:cNvSpPr txBox="1"/>
          <p:nvPr/>
        </p:nvSpPr>
        <p:spPr>
          <a:xfrm>
            <a:off x="6118609" y="3451609"/>
            <a:ext cx="2240782"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Photo database: static pictures</a:t>
            </a:r>
          </a:p>
        </p:txBody>
      </p:sp>
      <p:cxnSp>
        <p:nvCxnSpPr>
          <p:cNvPr id="17" name="Straight Arrow Connector 16"/>
          <p:cNvCxnSpPr/>
          <p:nvPr/>
        </p:nvCxnSpPr>
        <p:spPr>
          <a:xfrm flipH="1">
            <a:off x="1676400" y="3733800"/>
            <a:ext cx="4442209"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51410" y="4343400"/>
            <a:ext cx="3863590" cy="129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1"/>
          </p:cNvCxnSpPr>
          <p:nvPr/>
        </p:nvCxnSpPr>
        <p:spPr>
          <a:xfrm flipH="1" flipV="1">
            <a:off x="1828802" y="4930392"/>
            <a:ext cx="4495798" cy="636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47269" y="1722929"/>
            <a:ext cx="2240782"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Introduction of what will happen in this level (subtle-</a:t>
            </a:r>
            <a:r>
              <a:rPr lang="en-US" dirty="0" err="1" smtClean="0">
                <a:solidFill>
                  <a:prstClr val="black"/>
                </a:solidFill>
                <a:latin typeface="Papyrus" pitchFamily="66" charset="0"/>
              </a:rPr>
              <a:t>ish</a:t>
            </a:r>
            <a:r>
              <a:rPr lang="en-US" dirty="0" smtClean="0">
                <a:solidFill>
                  <a:prstClr val="black"/>
                </a:solidFill>
                <a:latin typeface="Papyrus" pitchFamily="66" charset="0"/>
              </a:rPr>
              <a:t>)</a:t>
            </a:r>
          </a:p>
        </p:txBody>
      </p:sp>
      <p:cxnSp>
        <p:nvCxnSpPr>
          <p:cNvPr id="39" name="Straight Connector 38"/>
          <p:cNvCxnSpPr>
            <a:endCxn id="23" idx="1"/>
          </p:cNvCxnSpPr>
          <p:nvPr/>
        </p:nvCxnSpPr>
        <p:spPr>
          <a:xfrm flipV="1">
            <a:off x="2438400" y="2184594"/>
            <a:ext cx="2708869" cy="25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quot;No&quot; Symbol 42"/>
          <p:cNvSpPr/>
          <p:nvPr/>
        </p:nvSpPr>
        <p:spPr>
          <a:xfrm>
            <a:off x="838200" y="3124200"/>
            <a:ext cx="838200" cy="228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latin typeface="Papyrus" pitchFamily="66" charset="0"/>
            </a:endParaRPr>
          </a:p>
        </p:txBody>
      </p:sp>
      <p:sp>
        <p:nvSpPr>
          <p:cNvPr id="44" name="TextBox 43"/>
          <p:cNvSpPr txBox="1"/>
          <p:nvPr/>
        </p:nvSpPr>
        <p:spPr>
          <a:xfrm>
            <a:off x="1843290" y="3053834"/>
            <a:ext cx="2206614"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Sample Pictures </a:t>
            </a:r>
            <a:endParaRPr lang="en-US" dirty="0">
              <a:solidFill>
                <a:prstClr val="black"/>
              </a:solidFill>
              <a:latin typeface="Papyrus" pitchFamily="66" charset="0"/>
            </a:endParaRPr>
          </a:p>
        </p:txBody>
      </p:sp>
      <p:sp>
        <p:nvSpPr>
          <p:cNvPr id="25" name="TextBox 24"/>
          <p:cNvSpPr txBox="1"/>
          <p:nvPr/>
        </p:nvSpPr>
        <p:spPr>
          <a:xfrm>
            <a:off x="5715000" y="4191000"/>
            <a:ext cx="3429000" cy="923330"/>
          </a:xfrm>
          <a:prstGeom prst="rect">
            <a:avLst/>
          </a:prstGeom>
          <a:solidFill>
            <a:srgbClr val="33CC33"/>
          </a:solid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E: Selected form Participation Points Database based on total points</a:t>
            </a:r>
            <a:endParaRPr lang="en-US" dirty="0">
              <a:solidFill>
                <a:prstClr val="black"/>
              </a:solidFill>
              <a:latin typeface="Papyrus" pitchFamily="66" charset="0"/>
            </a:endParaRPr>
          </a:p>
        </p:txBody>
      </p:sp>
      <p:sp>
        <p:nvSpPr>
          <p:cNvPr id="27" name="TextBox 26"/>
          <p:cNvSpPr txBox="1"/>
          <p:nvPr/>
        </p:nvSpPr>
        <p:spPr>
          <a:xfrm>
            <a:off x="6324600" y="5105400"/>
            <a:ext cx="22860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User photos of those top participants</a:t>
            </a:r>
            <a:endParaRPr lang="en-US" dirty="0">
              <a:solidFill>
                <a:prstClr val="black"/>
              </a:solidFill>
              <a:latin typeface="Papyrus" pitchFamily="66" charset="0"/>
            </a:endParaRPr>
          </a:p>
        </p:txBody>
      </p:sp>
      <p:sp>
        <p:nvSpPr>
          <p:cNvPr id="21" name="TextBox 20"/>
          <p:cNvSpPr txBox="1"/>
          <p:nvPr/>
        </p:nvSpPr>
        <p:spPr>
          <a:xfrm>
            <a:off x="609600" y="6324600"/>
            <a:ext cx="48006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Introduction screen </a:t>
            </a:r>
            <a:r>
              <a:rPr lang="en-US" dirty="0" err="1" smtClean="0">
                <a:solidFill>
                  <a:prstClr val="black"/>
                </a:solidFill>
                <a:latin typeface="Papyrus" pitchFamily="66" charset="0"/>
              </a:rPr>
              <a:t>lvl</a:t>
            </a:r>
            <a:r>
              <a:rPr lang="en-US" dirty="0" smtClean="0">
                <a:solidFill>
                  <a:prstClr val="black"/>
                </a:solidFill>
                <a:latin typeface="Papyrus" pitchFamily="66" charset="0"/>
              </a:rPr>
              <a:t>  1 screen 2</a:t>
            </a:r>
            <a:endParaRPr lang="en-US" dirty="0">
              <a:solidFill>
                <a:prstClr val="black"/>
              </a:solidFill>
              <a:latin typeface="Papyrus" pitchFamily="66" charset="0"/>
            </a:endParaRPr>
          </a:p>
        </p:txBody>
      </p:sp>
    </p:spTree>
    <p:extLst>
      <p:ext uri="{BB962C8B-B14F-4D97-AF65-F5344CB8AC3E}">
        <p14:creationId xmlns:p14="http://schemas.microsoft.com/office/powerpoint/2010/main" xmlns="" val="2424518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2.jpg"/>
          <p:cNvPicPr>
            <a:picLocks noGrp="1" noChangeAspect="1"/>
          </p:cNvPicPr>
          <p:nvPr>
            <p:ph idx="1"/>
          </p:nvPr>
        </p:nvPicPr>
        <p:blipFill>
          <a:blip r:embed="rId3" cstate="print"/>
          <a:stretch>
            <a:fillRect/>
          </a:stretch>
        </p:blipFill>
        <p:spPr>
          <a:xfrm>
            <a:off x="2209800" y="0"/>
            <a:ext cx="4898572" cy="6858000"/>
          </a:xfrm>
        </p:spPr>
      </p:pic>
      <p:cxnSp>
        <p:nvCxnSpPr>
          <p:cNvPr id="6" name="Straight Arrow Connector 5"/>
          <p:cNvCxnSpPr/>
          <p:nvPr/>
        </p:nvCxnSpPr>
        <p:spPr>
          <a:xfrm>
            <a:off x="5638800" y="762000"/>
            <a:ext cx="213360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00" y="1743221"/>
            <a:ext cx="11430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Goes to photo database</a:t>
            </a:r>
            <a:endParaRPr lang="en-US" dirty="0">
              <a:solidFill>
                <a:prstClr val="black"/>
              </a:solidFill>
              <a:latin typeface="Papyrus" pitchFamily="66" charset="0"/>
            </a:endParaRPr>
          </a:p>
        </p:txBody>
      </p:sp>
      <p:sp>
        <p:nvSpPr>
          <p:cNvPr id="15" name="TextBox 14"/>
          <p:cNvSpPr txBox="1"/>
          <p:nvPr/>
        </p:nvSpPr>
        <p:spPr>
          <a:xfrm>
            <a:off x="7620000" y="542892"/>
            <a:ext cx="1447800" cy="1200329"/>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Logs out of username, exits to screen 2</a:t>
            </a:r>
            <a:endParaRPr lang="en-US" dirty="0">
              <a:solidFill>
                <a:prstClr val="black"/>
              </a:solidFill>
              <a:latin typeface="Papyrus" pitchFamily="66" charset="0"/>
            </a:endParaRPr>
          </a:p>
        </p:txBody>
      </p:sp>
      <p:sp>
        <p:nvSpPr>
          <p:cNvPr id="18" name="TextBox 17"/>
          <p:cNvSpPr txBox="1"/>
          <p:nvPr/>
        </p:nvSpPr>
        <p:spPr>
          <a:xfrm>
            <a:off x="455525" y="713320"/>
            <a:ext cx="12954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Links to screen 13</a:t>
            </a:r>
            <a:endParaRPr lang="en-US" dirty="0">
              <a:solidFill>
                <a:prstClr val="black"/>
              </a:solidFill>
              <a:latin typeface="Papyrus" pitchFamily="66" charset="0"/>
            </a:endParaRPr>
          </a:p>
        </p:txBody>
      </p:sp>
      <p:sp>
        <p:nvSpPr>
          <p:cNvPr id="23" name="TextBox 22"/>
          <p:cNvSpPr txBox="1"/>
          <p:nvPr/>
        </p:nvSpPr>
        <p:spPr>
          <a:xfrm>
            <a:off x="304800" y="1600199"/>
            <a:ext cx="1600200" cy="1477328"/>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Link to screen 12 also to apply the photos onto the page </a:t>
            </a:r>
          </a:p>
        </p:txBody>
      </p:sp>
      <p:sp>
        <p:nvSpPr>
          <p:cNvPr id="25" name="TextBox 24"/>
          <p:cNvSpPr txBox="1"/>
          <p:nvPr/>
        </p:nvSpPr>
        <p:spPr>
          <a:xfrm>
            <a:off x="0" y="3733800"/>
            <a:ext cx="1807865" cy="2308324"/>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Each pic when clicked links to a screen similar to screen 6 mockups</a:t>
            </a:r>
          </a:p>
          <a:p>
            <a:pPr fontAlgn="auto">
              <a:spcBef>
                <a:spcPts val="0"/>
              </a:spcBef>
              <a:spcAft>
                <a:spcPts val="0"/>
              </a:spcAft>
            </a:pPr>
            <a:r>
              <a:rPr lang="en-US" dirty="0" smtClean="0">
                <a:solidFill>
                  <a:prstClr val="black"/>
                </a:solidFill>
                <a:latin typeface="Papyrus" pitchFamily="66" charset="0"/>
              </a:rPr>
              <a:t>-Will only be 4 Screens in the end</a:t>
            </a:r>
            <a:endParaRPr lang="en-US" dirty="0">
              <a:solidFill>
                <a:prstClr val="black"/>
              </a:solidFill>
              <a:latin typeface="Papyrus" pitchFamily="66" charset="0"/>
            </a:endParaRPr>
          </a:p>
        </p:txBody>
      </p:sp>
      <p:sp>
        <p:nvSpPr>
          <p:cNvPr id="27" name="TextBox 26"/>
          <p:cNvSpPr txBox="1"/>
          <p:nvPr/>
        </p:nvSpPr>
        <p:spPr>
          <a:xfrm>
            <a:off x="7467600" y="2743200"/>
            <a:ext cx="1676400" cy="1754326"/>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Directions to guide users into deciding the type of pictures to take</a:t>
            </a:r>
          </a:p>
        </p:txBody>
      </p:sp>
      <p:cxnSp>
        <p:nvCxnSpPr>
          <p:cNvPr id="28" name="Straight Arrow Connector 27"/>
          <p:cNvCxnSpPr/>
          <p:nvPr/>
        </p:nvCxnSpPr>
        <p:spPr>
          <a:xfrm flipH="1" flipV="1">
            <a:off x="4876800" y="1647258"/>
            <a:ext cx="2438400" cy="1553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62800" y="4419600"/>
            <a:ext cx="1981200" cy="1477328"/>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Images chosen by stealth health staff as static images. Along with comments</a:t>
            </a:r>
          </a:p>
        </p:txBody>
      </p:sp>
      <p:cxnSp>
        <p:nvCxnSpPr>
          <p:cNvPr id="31" name="Straight Arrow Connector 30"/>
          <p:cNvCxnSpPr>
            <a:stCxn id="30" idx="1"/>
          </p:cNvCxnSpPr>
          <p:nvPr/>
        </p:nvCxnSpPr>
        <p:spPr>
          <a:xfrm flipH="1" flipV="1">
            <a:off x="5966210" y="3826162"/>
            <a:ext cx="1196590" cy="13321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858000" y="71332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807865" y="4472464"/>
            <a:ext cx="1163935" cy="480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8" idx="3"/>
          </p:cNvCxnSpPr>
          <p:nvPr/>
        </p:nvCxnSpPr>
        <p:spPr>
          <a:xfrm flipH="1">
            <a:off x="1750925" y="838200"/>
            <a:ext cx="687475" cy="1982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62200" y="6534834"/>
            <a:ext cx="48006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Papyrus" pitchFamily="66" charset="0"/>
              </a:rPr>
              <a:t>Getting started page </a:t>
            </a:r>
            <a:r>
              <a:rPr lang="en-US" dirty="0" err="1" smtClean="0">
                <a:solidFill>
                  <a:prstClr val="black"/>
                </a:solidFill>
                <a:latin typeface="Papyrus" pitchFamily="66" charset="0"/>
              </a:rPr>
              <a:t>lvl</a:t>
            </a:r>
            <a:r>
              <a:rPr lang="en-US" dirty="0" smtClean="0">
                <a:solidFill>
                  <a:prstClr val="black"/>
                </a:solidFill>
                <a:latin typeface="Papyrus" pitchFamily="66" charset="0"/>
              </a:rPr>
              <a:t> 1 screen 4</a:t>
            </a:r>
          </a:p>
          <a:p>
            <a:pPr fontAlgn="auto">
              <a:spcBef>
                <a:spcPts val="0"/>
              </a:spcBef>
              <a:spcAft>
                <a:spcPts val="0"/>
              </a:spcAft>
            </a:pPr>
            <a:endParaRPr lang="en-US" dirty="0">
              <a:solidFill>
                <a:prstClr val="black"/>
              </a:solidFill>
              <a:latin typeface="Papyrus" pitchFamily="66" charset="0"/>
            </a:endParaRPr>
          </a:p>
        </p:txBody>
      </p:sp>
      <p:cxnSp>
        <p:nvCxnSpPr>
          <p:cNvPr id="26" name="Straight Arrow Connector 25"/>
          <p:cNvCxnSpPr/>
          <p:nvPr/>
        </p:nvCxnSpPr>
        <p:spPr>
          <a:xfrm flipH="1">
            <a:off x="1828800" y="990600"/>
            <a:ext cx="1371600" cy="838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877638" y="2204885"/>
            <a:ext cx="1904162" cy="118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181600" y="3310720"/>
            <a:ext cx="1382905"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rPr>
              <a:t>Bad tags</a:t>
            </a:r>
            <a:endParaRPr lang="en-US" sz="1200" b="1" dirty="0">
              <a:solidFill>
                <a:prstClr val="black"/>
              </a:solidFill>
            </a:endParaRPr>
          </a:p>
        </p:txBody>
      </p:sp>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514600" y="3664134"/>
            <a:ext cx="1845860" cy="1212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Box 21"/>
          <p:cNvSpPr txBox="1"/>
          <p:nvPr/>
        </p:nvSpPr>
        <p:spPr>
          <a:xfrm>
            <a:off x="2667000" y="4797623"/>
            <a:ext cx="1905000"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rPr>
              <a:t>Invasive - causes fire</a:t>
            </a:r>
            <a:endParaRPr lang="en-US" sz="1200" b="1" dirty="0">
              <a:solidFill>
                <a:prstClr val="black"/>
              </a:solidFill>
            </a:endParaRPr>
          </a:p>
        </p:txBody>
      </p:sp>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20018" y="3672500"/>
            <a:ext cx="1861782" cy="1173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p:cNvSpPr txBox="1"/>
          <p:nvPr/>
        </p:nvSpPr>
        <p:spPr>
          <a:xfrm>
            <a:off x="5029200" y="4800600"/>
            <a:ext cx="1905000"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rPr>
              <a:t>We need a park!!</a:t>
            </a:r>
            <a:endParaRPr lang="en-US" sz="1200" b="1" dirty="0">
              <a:solidFill>
                <a:prstClr val="black"/>
              </a:solidFill>
            </a:endParaRPr>
          </a:p>
        </p:txBody>
      </p:sp>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514600" y="5117910"/>
            <a:ext cx="1845860" cy="1158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5029200" y="6248400"/>
            <a:ext cx="1905000"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rPr>
              <a:t>What a mess!</a:t>
            </a:r>
            <a:endParaRPr lang="en-US" sz="1200" b="1" dirty="0">
              <a:solidFill>
                <a:prstClr val="black"/>
              </a:solidFill>
            </a:endParaRPr>
          </a:p>
        </p:txBody>
      </p:sp>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948450" y="5116368"/>
            <a:ext cx="1833350" cy="1163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TextBox 31"/>
          <p:cNvSpPr txBox="1"/>
          <p:nvPr/>
        </p:nvSpPr>
        <p:spPr>
          <a:xfrm>
            <a:off x="2590800" y="6255729"/>
            <a:ext cx="1905000"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rPr>
              <a:t>Train would be cool</a:t>
            </a:r>
            <a:endParaRPr lang="en-US" sz="1200" b="1" dirty="0">
              <a:solidFill>
                <a:prstClr val="black"/>
              </a:solidFill>
            </a:endParaRPr>
          </a:p>
        </p:txBody>
      </p:sp>
    </p:spTree>
    <p:extLst>
      <p:ext uri="{BB962C8B-B14F-4D97-AF65-F5344CB8AC3E}">
        <p14:creationId xmlns:p14="http://schemas.microsoft.com/office/powerpoint/2010/main" xmlns="" val="141025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57200"/>
          </a:xfrm>
        </p:spPr>
        <p:txBody>
          <a:bodyPr>
            <a:noAutofit/>
          </a:bodyPr>
          <a:lstStyle/>
          <a:p>
            <a:pPr algn="l">
              <a:defRPr/>
            </a:pPr>
            <a:r>
              <a:rPr lang="en-US" sz="4000" dirty="0" smtClean="0"/>
              <a:t>Wire-framing with Mock-flow</a:t>
            </a:r>
            <a:endParaRPr lang="en-US" sz="24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1371600"/>
            <a:ext cx="9144000" cy="4965290"/>
          </a:xfrm>
          <a:prstGeom prst="rect">
            <a:avLst/>
          </a:prstGeom>
          <a:noFill/>
          <a:ln w="9525">
            <a:noFill/>
            <a:miter lim="800000"/>
            <a:headEnd/>
            <a:tailEnd/>
          </a:ln>
        </p:spPr>
      </p:pic>
      <p:sp>
        <p:nvSpPr>
          <p:cNvPr id="7" name="Rectangle 6"/>
          <p:cNvSpPr/>
          <p:nvPr/>
        </p:nvSpPr>
        <p:spPr>
          <a:xfrm>
            <a:off x="0" y="914400"/>
            <a:ext cx="9144000" cy="400110"/>
          </a:xfrm>
          <a:prstGeom prst="rect">
            <a:avLst/>
          </a:prstGeom>
        </p:spPr>
        <p:txBody>
          <a:bodyPr wrap="square">
            <a:spAutoFit/>
          </a:bodyPr>
          <a:lstStyle/>
          <a:p>
            <a:pPr algn="r"/>
            <a:r>
              <a:rPr lang="en-US" sz="2000" b="1" dirty="0" smtClean="0"/>
              <a:t>“</a:t>
            </a:r>
            <a:r>
              <a:rPr lang="en-US" sz="2000" dirty="0" smtClean="0"/>
              <a:t>Design, collaborate user interface concepts for your software and websites. “</a:t>
            </a:r>
            <a:endParaRPr lang="en-US" sz="2000" dirty="0"/>
          </a:p>
        </p:txBody>
      </p:sp>
      <p:sp>
        <p:nvSpPr>
          <p:cNvPr id="8" name="Title 1"/>
          <p:cNvSpPr txBox="1">
            <a:spLocks/>
          </p:cNvSpPr>
          <p:nvPr/>
        </p:nvSpPr>
        <p:spPr>
          <a:xfrm>
            <a:off x="5410200" y="6400800"/>
            <a:ext cx="3733800" cy="4572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(http://app.mockflow.com/)</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9" name="Straight Connector 8"/>
          <p:cNvCxnSpPr/>
          <p:nvPr/>
        </p:nvCxnSpPr>
        <p:spPr>
          <a:xfrm>
            <a:off x="0" y="838200"/>
            <a:ext cx="6477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102453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1295400"/>
            <a:ext cx="9168269"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381000" y="304800"/>
            <a:ext cx="84582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Wiring for L1 Raise</a:t>
            </a:r>
            <a:r>
              <a:rPr kumimoji="0" lang="en-US" sz="4000" b="0" i="0" u="none" strike="noStrike" kern="1200" cap="none" spc="0" normalizeH="0" noProof="0" dirty="0" smtClean="0">
                <a:ln>
                  <a:noFill/>
                </a:ln>
                <a:solidFill>
                  <a:schemeClr val="tx1"/>
                </a:solidFill>
                <a:effectLst/>
                <a:uLnTx/>
                <a:uFillTx/>
                <a:latin typeface="+mj-lt"/>
                <a:ea typeface="+mj-ea"/>
                <a:cs typeface="+mj-cs"/>
              </a:rPr>
              <a:t> A</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wareness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6" name="Straight Connector 5"/>
          <p:cNvCxnSpPr/>
          <p:nvPr/>
        </p:nvCxnSpPr>
        <p:spPr>
          <a:xfrm>
            <a:off x="0" y="838200"/>
            <a:ext cx="6477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Title 1"/>
          <p:cNvSpPr txBox="1">
            <a:spLocks/>
          </p:cNvSpPr>
          <p:nvPr/>
        </p:nvSpPr>
        <p:spPr>
          <a:xfrm>
            <a:off x="5410200" y="6400800"/>
            <a:ext cx="3733800" cy="4572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(http://app.mockflow.com/)</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829784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20926" y="3124200"/>
            <a:ext cx="6248400" cy="762000"/>
          </a:xfrm>
        </p:spPr>
        <p:txBody>
          <a:bodyPr>
            <a:normAutofit fontScale="90000"/>
          </a:bodyPr>
          <a:lstStyle/>
          <a:p>
            <a:pPr>
              <a:defRPr/>
            </a:pPr>
            <a:r>
              <a:rPr lang="en-US" dirty="0" smtClean="0"/>
              <a:t>Wiring for L6 Data Analysis</a:t>
            </a:r>
            <a:endParaRPr lang="en-US" sz="4000" dirty="0"/>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066800" y="152399"/>
            <a:ext cx="7924800" cy="658018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182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normAutofit/>
          </a:bodyPr>
          <a:lstStyle/>
          <a:p>
            <a:pPr algn="l"/>
            <a:r>
              <a:rPr lang="en-US" dirty="0" smtClean="0"/>
              <a:t>Results: The Journey in Itself</a:t>
            </a:r>
            <a:endParaRPr lang="en-US" dirty="0"/>
          </a:p>
        </p:txBody>
      </p:sp>
      <p:sp>
        <p:nvSpPr>
          <p:cNvPr id="3" name="Content Placeholder 2"/>
          <p:cNvSpPr>
            <a:spLocks noGrp="1"/>
          </p:cNvSpPr>
          <p:nvPr>
            <p:ph idx="1"/>
          </p:nvPr>
        </p:nvSpPr>
        <p:spPr>
          <a:xfrm>
            <a:off x="304800" y="1143000"/>
            <a:ext cx="8458200" cy="1600200"/>
          </a:xfrm>
        </p:spPr>
        <p:txBody>
          <a:bodyPr>
            <a:noAutofit/>
          </a:bodyPr>
          <a:lstStyle/>
          <a:p>
            <a:pPr>
              <a:buNone/>
            </a:pPr>
            <a:r>
              <a:rPr lang="en-US" sz="2400" dirty="0" smtClean="0"/>
              <a:t>Insight from the process</a:t>
            </a:r>
          </a:p>
          <a:p>
            <a:pPr lvl="1"/>
            <a:r>
              <a:rPr lang="en-US" sz="2400" dirty="0" smtClean="0"/>
              <a:t>The interns were engaged in a problem of their own-- to motivate their peers through a PBL process of awareness and community building</a:t>
            </a:r>
          </a:p>
        </p:txBody>
      </p:sp>
      <p:cxnSp>
        <p:nvCxnSpPr>
          <p:cNvPr id="5" name="Straight Connector 4"/>
          <p:cNvCxnSpPr/>
          <p:nvPr/>
        </p:nvCxnSpPr>
        <p:spPr>
          <a:xfrm>
            <a:off x="0" y="914400"/>
            <a:ext cx="61722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Content Placeholder 2"/>
          <p:cNvSpPr txBox="1">
            <a:spLocks/>
          </p:cNvSpPr>
          <p:nvPr/>
        </p:nvSpPr>
        <p:spPr>
          <a:xfrm>
            <a:off x="228600" y="2895600"/>
            <a:ext cx="8686800" cy="381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1" i="0" u="none" strike="noStrike" kern="1200" cap="none" spc="0" normalizeH="0" baseline="0" noProof="0" dirty="0" smtClean="0">
                <a:ln>
                  <a:noFill/>
                </a:ln>
                <a:solidFill>
                  <a:schemeClr val="tx1"/>
                </a:solidFill>
                <a:effectLst/>
                <a:uLnTx/>
                <a:uFillTx/>
              </a:rPr>
              <a:t>Reflections from the Youth Interns </a:t>
            </a:r>
          </a:p>
          <a:p>
            <a:pPr marL="342900" indent="-342900">
              <a:spcBef>
                <a:spcPct val="20000"/>
              </a:spcBef>
              <a:buFont typeface="Arial" pitchFamily="34" charset="0"/>
              <a:buChar char="•"/>
            </a:pPr>
            <a:r>
              <a:rPr lang="en-US" sz="2200" dirty="0" smtClean="0">
                <a:solidFill>
                  <a:schemeClr val="tx1"/>
                </a:solidFill>
              </a:rPr>
              <a:t>“I got to learn lots of new things such as how it is working in a group, trying to think of new exciting innovated ideas, and how I can improving my work habits in the future.”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“Working as a team was a very unique and helpful experience. Being able to bounce ideas off of other people helped.”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“We had to keep overlooking all the levels to see how we could make it better and what we were missing.”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“It was challenging working in a team who had so many different types of views on things.”</a:t>
            </a:r>
          </a:p>
        </p:txBody>
      </p:sp>
    </p:spTree>
    <p:extLst>
      <p:ext uri="{BB962C8B-B14F-4D97-AF65-F5344CB8AC3E}">
        <p14:creationId xmlns:p14="http://schemas.microsoft.com/office/powerpoint/2010/main" xmlns="" val="214630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pPr algn="l"/>
            <a:r>
              <a:rPr lang="en-US" b="1" dirty="0" smtClean="0"/>
              <a:t>Moving forward..</a:t>
            </a:r>
            <a:endParaRPr lang="en-US" b="1" dirty="0"/>
          </a:p>
        </p:txBody>
      </p:sp>
      <p:sp>
        <p:nvSpPr>
          <p:cNvPr id="3" name="Content Placeholder 2"/>
          <p:cNvSpPr>
            <a:spLocks noGrp="1"/>
          </p:cNvSpPr>
          <p:nvPr>
            <p:ph idx="1"/>
          </p:nvPr>
        </p:nvSpPr>
        <p:spPr>
          <a:xfrm>
            <a:off x="228600" y="1219200"/>
            <a:ext cx="8610600" cy="5410200"/>
          </a:xfrm>
        </p:spPr>
        <p:txBody>
          <a:bodyPr>
            <a:noAutofit/>
          </a:bodyPr>
          <a:lstStyle/>
          <a:p>
            <a:r>
              <a:rPr lang="en-US" sz="2800" dirty="0" smtClean="0"/>
              <a:t>High confidence in the potential for success based on insight from the development process</a:t>
            </a:r>
          </a:p>
          <a:p>
            <a:r>
              <a:rPr lang="en-US" sz="2800" dirty="0" smtClean="0"/>
              <a:t>Programmers have started developing and new questions are surfacing: databases, algorithms, branching</a:t>
            </a:r>
          </a:p>
          <a:p>
            <a:r>
              <a:rPr lang="en-US" sz="2800" dirty="0" smtClean="0"/>
              <a:t>The potential of PBL theory beneath online and mobile education applications is clear:</a:t>
            </a:r>
          </a:p>
          <a:p>
            <a:pPr lvl="1"/>
            <a:r>
              <a:rPr lang="en-US" sz="2400" dirty="0" smtClean="0"/>
              <a:t>Promotes informal STEM learning</a:t>
            </a:r>
          </a:p>
          <a:p>
            <a:pPr lvl="1"/>
            <a:r>
              <a:rPr lang="en-US" sz="2400" dirty="0" smtClean="0"/>
              <a:t>Results in use of the scientific methods without teaching the scientific method</a:t>
            </a:r>
          </a:p>
          <a:p>
            <a:pPr lvl="1"/>
            <a:r>
              <a:rPr lang="en-US" sz="2400" dirty="0" smtClean="0"/>
              <a:t>Promotes collaborative learning</a:t>
            </a:r>
          </a:p>
          <a:p>
            <a:pPr lvl="1"/>
            <a:r>
              <a:rPr lang="en-US" sz="2400" dirty="0" smtClean="0"/>
              <a:t>Builds confidence and promotes leadership skills</a:t>
            </a:r>
          </a:p>
          <a:p>
            <a:pPr lvl="1"/>
            <a:endParaRPr lang="en-US" sz="2400" dirty="0" smtClean="0"/>
          </a:p>
        </p:txBody>
      </p:sp>
      <p:cxnSp>
        <p:nvCxnSpPr>
          <p:cNvPr id="4" name="Straight Connector 3"/>
          <p:cNvCxnSpPr/>
          <p:nvPr/>
        </p:nvCxnSpPr>
        <p:spPr>
          <a:xfrm>
            <a:off x="0" y="990600"/>
            <a:ext cx="51816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42083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562600" cy="838200"/>
          </a:xfrm>
        </p:spPr>
        <p:txBody>
          <a:bodyPr>
            <a:normAutofit/>
          </a:bodyPr>
          <a:lstStyle/>
          <a:p>
            <a:pPr algn="l"/>
            <a:r>
              <a:rPr lang="en-US" b="1" dirty="0" smtClean="0"/>
              <a:t>Acknowledgements</a:t>
            </a:r>
            <a:endParaRPr lang="en-US" b="1" dirty="0"/>
          </a:p>
        </p:txBody>
      </p:sp>
      <p:sp>
        <p:nvSpPr>
          <p:cNvPr id="3" name="Content Placeholder 2"/>
          <p:cNvSpPr>
            <a:spLocks noGrp="1"/>
          </p:cNvSpPr>
          <p:nvPr>
            <p:ph idx="1"/>
          </p:nvPr>
        </p:nvSpPr>
        <p:spPr>
          <a:xfrm>
            <a:off x="609600" y="1066800"/>
            <a:ext cx="4038600" cy="3505200"/>
          </a:xfrm>
          <a:noFill/>
        </p:spPr>
        <p:txBody>
          <a:bodyPr numCol="1">
            <a:normAutofit fontScale="77500" lnSpcReduction="20000"/>
          </a:bodyPr>
          <a:lstStyle/>
          <a:p>
            <a:r>
              <a:rPr lang="en-US" sz="3100" dirty="0" smtClean="0"/>
              <a:t>Barron Orr, PhD</a:t>
            </a:r>
          </a:p>
          <a:p>
            <a:r>
              <a:rPr lang="en-US" sz="3100" dirty="0" smtClean="0"/>
              <a:t>Kristin </a:t>
            </a:r>
            <a:r>
              <a:rPr lang="en-US" sz="3100" dirty="0" err="1" smtClean="0"/>
              <a:t>Wisneski</a:t>
            </a:r>
            <a:endParaRPr lang="en-US" sz="3100" dirty="0" smtClean="0"/>
          </a:p>
          <a:p>
            <a:r>
              <a:rPr lang="en-US" sz="3100" dirty="0" smtClean="0"/>
              <a:t>Nicholas Knutson</a:t>
            </a:r>
          </a:p>
          <a:p>
            <a:r>
              <a:rPr lang="en-US" sz="3100" dirty="0" smtClean="0"/>
              <a:t>James </a:t>
            </a:r>
            <a:r>
              <a:rPr lang="en-US" sz="3100" dirty="0" err="1" smtClean="0"/>
              <a:t>Vancel</a:t>
            </a:r>
            <a:endParaRPr lang="en-US" sz="3100" dirty="0" smtClean="0"/>
          </a:p>
          <a:p>
            <a:pPr>
              <a:lnSpc>
                <a:spcPct val="120000"/>
              </a:lnSpc>
            </a:pPr>
            <a:endParaRPr lang="en-US" sz="1500" dirty="0" smtClean="0"/>
          </a:p>
          <a:p>
            <a:r>
              <a:rPr lang="en-US" sz="3100" dirty="0" err="1" smtClean="0"/>
              <a:t>Nirav</a:t>
            </a:r>
            <a:r>
              <a:rPr lang="en-US" sz="3100" dirty="0" smtClean="0"/>
              <a:t> C. Merchant</a:t>
            </a:r>
          </a:p>
          <a:p>
            <a:r>
              <a:rPr lang="en-US" sz="3100" dirty="0" smtClean="0"/>
              <a:t>Damian Hammond</a:t>
            </a:r>
          </a:p>
          <a:p>
            <a:r>
              <a:rPr lang="en-US" sz="3100" dirty="0" smtClean="0"/>
              <a:t>Dave </a:t>
            </a:r>
            <a:r>
              <a:rPr lang="en-US" sz="3100" dirty="0" err="1" smtClean="0"/>
              <a:t>Parizek</a:t>
            </a:r>
            <a:endParaRPr lang="en-US" sz="3100" dirty="0" smtClean="0"/>
          </a:p>
          <a:p>
            <a:endParaRPr lang="en-US" sz="1400" dirty="0" smtClean="0"/>
          </a:p>
          <a:p>
            <a:r>
              <a:rPr lang="en-US" sz="3100" dirty="0" smtClean="0"/>
              <a:t>Stealth Health Investigators</a:t>
            </a:r>
          </a:p>
          <a:p>
            <a:endParaRPr lang="en-US" dirty="0" smtClean="0"/>
          </a:p>
        </p:txBody>
      </p:sp>
      <p:sp>
        <p:nvSpPr>
          <p:cNvPr id="5" name="Content Placeholder 2"/>
          <p:cNvSpPr txBox="1">
            <a:spLocks/>
          </p:cNvSpPr>
          <p:nvPr/>
        </p:nvSpPr>
        <p:spPr>
          <a:xfrm>
            <a:off x="5638800" y="1219200"/>
            <a:ext cx="3505200" cy="4800600"/>
          </a:xfrm>
          <a:prstGeom prst="rect">
            <a:avLst/>
          </a:prstGeom>
          <a:noFill/>
          <a:ln>
            <a:noFill/>
            <a:prstDash val="sysDot"/>
          </a:ln>
        </p:spPr>
        <p:txBody>
          <a:bodyPr vert="horz" lIns="91440" tIns="45720" rIns="91440" bIns="45720" numCol="1"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Ironwood Tree Experience</a:t>
            </a:r>
          </a:p>
          <a:p>
            <a:pPr lvl="2"/>
            <a:r>
              <a:rPr lang="en-US" sz="1600" dirty="0" err="1" smtClean="0"/>
              <a:t>Poli</a:t>
            </a:r>
            <a:r>
              <a:rPr lang="en-US" sz="1600" dirty="0" smtClean="0"/>
              <a:t> </a:t>
            </a:r>
            <a:r>
              <a:rPr lang="en-US" sz="1600" dirty="0" err="1" smtClean="0"/>
              <a:t>Joshevama</a:t>
            </a:r>
            <a:endParaRPr lang="en-US" sz="1600" dirty="0" smtClean="0"/>
          </a:p>
          <a:p>
            <a:pPr lvl="2"/>
            <a:r>
              <a:rPr lang="en-US" sz="1600" dirty="0" err="1" smtClean="0"/>
              <a:t>Alegria</a:t>
            </a:r>
            <a:r>
              <a:rPr lang="en-US" sz="1600" dirty="0" smtClean="0"/>
              <a:t> Gray</a:t>
            </a:r>
          </a:p>
          <a:p>
            <a:pPr lvl="2"/>
            <a:r>
              <a:rPr lang="en-US" sz="1600" dirty="0" smtClean="0"/>
              <a:t>Katie Martinez</a:t>
            </a:r>
          </a:p>
          <a:p>
            <a:pPr lvl="2"/>
            <a:r>
              <a:rPr lang="en-US" sz="1600" dirty="0" smtClean="0"/>
              <a:t>Matt Clark</a:t>
            </a:r>
          </a:p>
          <a:p>
            <a:pPr lvl="2"/>
            <a:r>
              <a:rPr lang="en-US" sz="1600" dirty="0" smtClean="0"/>
              <a:t>Bernd </a:t>
            </a:r>
            <a:r>
              <a:rPr lang="en-US" sz="1600" dirty="0" err="1" smtClean="0"/>
              <a:t>Steklis</a:t>
            </a:r>
            <a:endParaRPr lang="en-US" sz="1600" dirty="0" smtClean="0"/>
          </a:p>
          <a:p>
            <a:pPr lvl="2"/>
            <a:r>
              <a:rPr lang="en-US" sz="1600" dirty="0" err="1" smtClean="0"/>
              <a:t>Wulf</a:t>
            </a:r>
            <a:r>
              <a:rPr lang="en-US" sz="1600" dirty="0" smtClean="0"/>
              <a:t> </a:t>
            </a:r>
            <a:r>
              <a:rPr lang="en-US" sz="1600" dirty="0" err="1" smtClean="0"/>
              <a:t>Steklis</a:t>
            </a: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Downtown YMCA </a:t>
            </a:r>
          </a:p>
          <a:p>
            <a:pPr marL="342900" indent="-342900">
              <a:spcBef>
                <a:spcPct val="20000"/>
              </a:spcBef>
              <a:defRPr/>
            </a:pPr>
            <a:r>
              <a:rPr lang="en-US" dirty="0" smtClean="0"/>
              <a:t>		</a:t>
            </a:r>
            <a:r>
              <a:rPr lang="en-US" sz="1600" dirty="0" smtClean="0"/>
              <a:t>Darius </a:t>
            </a:r>
            <a:r>
              <a:rPr lang="en-US" sz="1600" dirty="0" err="1" smtClean="0"/>
              <a:t>Dumel</a:t>
            </a: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Northwestern YMCA</a:t>
            </a:r>
          </a:p>
          <a:p>
            <a:pPr lvl="2"/>
            <a:r>
              <a:rPr lang="en-US" sz="1600" dirty="0" err="1" smtClean="0"/>
              <a:t>Jordie</a:t>
            </a:r>
            <a:r>
              <a:rPr lang="en-US" sz="1600" dirty="0" smtClean="0"/>
              <a:t> </a:t>
            </a:r>
            <a:r>
              <a:rPr lang="en-US" sz="1600" dirty="0" err="1" smtClean="0"/>
              <a:t>Farias</a:t>
            </a:r>
            <a:endParaRPr lang="en-US" sz="1600" dirty="0" smtClean="0"/>
          </a:p>
          <a:p>
            <a:pPr lvl="2"/>
            <a:r>
              <a:rPr lang="en-US" sz="1600" dirty="0" smtClean="0"/>
              <a:t>Stacie Tomlin-Brown</a:t>
            </a:r>
          </a:p>
          <a:p>
            <a:pPr lvl="2"/>
            <a:r>
              <a:rPr lang="en-US" sz="1600" dirty="0" err="1" smtClean="0"/>
              <a:t>Chesalon</a:t>
            </a:r>
            <a:r>
              <a:rPr lang="en-US" sz="1600" dirty="0" smtClean="0"/>
              <a:t> Walton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err="1" smtClean="0"/>
              <a:t>Skrappy’s</a:t>
            </a:r>
            <a:r>
              <a:rPr lang="en-US" sz="2000" dirty="0" smtClean="0"/>
              <a:t> Youth Center</a:t>
            </a:r>
          </a:p>
          <a:p>
            <a:pPr lvl="2"/>
            <a:r>
              <a:rPr lang="en-US" sz="1600" dirty="0" smtClean="0"/>
              <a:t>Alex Contreras</a:t>
            </a:r>
          </a:p>
          <a:p>
            <a:pPr lvl="2"/>
            <a:r>
              <a:rPr lang="en-US" sz="1600" dirty="0" smtClean="0"/>
              <a:t>Alfonzo Contreras</a:t>
            </a:r>
          </a:p>
          <a:p>
            <a:pPr lvl="2"/>
            <a:r>
              <a:rPr lang="en-US" sz="1600" dirty="0" smtClean="0"/>
              <a:t>Austin </a:t>
            </a:r>
            <a:r>
              <a:rPr lang="en-US" sz="1600" dirty="0" err="1" smtClean="0"/>
              <a:t>Kerg</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85800" y="4419600"/>
            <a:ext cx="4800600" cy="1219200"/>
          </a:xfrm>
          <a:prstGeom prst="rect">
            <a:avLst/>
          </a:prstGeom>
          <a:noFill/>
        </p:spPr>
        <p:txBody>
          <a:bodyPr vert="horz" lIns="91440" tIns="45720" rIns="91440" bIns="45720" numCol="1"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Arizona Space Grant Consortium </a:t>
            </a:r>
          </a:p>
          <a:p>
            <a:pPr marL="342900" indent="-342900">
              <a:spcBef>
                <a:spcPct val="20000"/>
              </a:spcBef>
              <a:defRPr/>
            </a:pPr>
            <a:r>
              <a:rPr lang="en-US" dirty="0" smtClean="0"/>
              <a:t>United States Department of Agriculture (USDA)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Arizona Remote Sensing Center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Office of Arid Land Studies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Arizona Research Laboratories/Bio 5 Institute</a:t>
            </a:r>
          </a:p>
        </p:txBody>
      </p:sp>
      <p:pic>
        <p:nvPicPr>
          <p:cNvPr id="9" name="Picture 13"/>
          <p:cNvPicPr>
            <a:picLocks noChangeAspect="1" noChangeArrowheads="1"/>
          </p:cNvPicPr>
          <p:nvPr/>
        </p:nvPicPr>
        <p:blipFill>
          <a:blip r:embed="rId3" cstate="print"/>
          <a:srcRect/>
          <a:stretch>
            <a:fillRect/>
          </a:stretch>
        </p:blipFill>
        <p:spPr bwMode="auto">
          <a:xfrm>
            <a:off x="5943600" y="685800"/>
            <a:ext cx="609600" cy="514350"/>
          </a:xfrm>
          <a:prstGeom prst="rect">
            <a:avLst/>
          </a:prstGeom>
          <a:noFill/>
          <a:ln w="9525">
            <a:noFill/>
            <a:miter lim="800000"/>
            <a:headEnd/>
            <a:tailEnd/>
          </a:ln>
          <a:effectLst/>
        </p:spPr>
      </p:pic>
      <p:pic>
        <p:nvPicPr>
          <p:cNvPr id="10" name="Picture 12"/>
          <p:cNvPicPr>
            <a:picLocks noChangeAspect="1" noChangeArrowheads="1"/>
          </p:cNvPicPr>
          <p:nvPr/>
        </p:nvPicPr>
        <p:blipFill>
          <a:blip r:embed="rId4" cstate="print"/>
          <a:srcRect/>
          <a:stretch>
            <a:fillRect/>
          </a:stretch>
        </p:blipFill>
        <p:spPr bwMode="auto">
          <a:xfrm>
            <a:off x="6781800" y="609600"/>
            <a:ext cx="600075" cy="592137"/>
          </a:xfrm>
          <a:prstGeom prst="rect">
            <a:avLst/>
          </a:prstGeom>
          <a:noFill/>
          <a:ln w="9525">
            <a:noFill/>
            <a:miter lim="800000"/>
            <a:headEnd/>
            <a:tailEnd/>
          </a:ln>
          <a:effectLst/>
        </p:spPr>
      </p:pic>
      <p:pic>
        <p:nvPicPr>
          <p:cNvPr id="11" name="Picture 36"/>
          <p:cNvPicPr>
            <a:picLocks noChangeAspect="1" noChangeArrowheads="1"/>
          </p:cNvPicPr>
          <p:nvPr/>
        </p:nvPicPr>
        <p:blipFill>
          <a:blip r:embed="rId5" cstate="print"/>
          <a:srcRect/>
          <a:stretch>
            <a:fillRect/>
          </a:stretch>
        </p:blipFill>
        <p:spPr bwMode="auto">
          <a:xfrm>
            <a:off x="7696200" y="685800"/>
            <a:ext cx="1066800" cy="431800"/>
          </a:xfrm>
          <a:prstGeom prst="rect">
            <a:avLst/>
          </a:prstGeom>
          <a:noFill/>
          <a:ln w="9525">
            <a:noFill/>
            <a:miter lim="800000"/>
            <a:headEnd/>
            <a:tailEnd/>
          </a:ln>
          <a:effectLst/>
        </p:spPr>
      </p:pic>
      <p:sp>
        <p:nvSpPr>
          <p:cNvPr id="13" name="TextBox 3"/>
          <p:cNvSpPr txBox="1">
            <a:spLocks noChangeArrowheads="1"/>
          </p:cNvSpPr>
          <p:nvPr/>
        </p:nvSpPr>
        <p:spPr bwMode="auto">
          <a:xfrm>
            <a:off x="1676400" y="6519446"/>
            <a:ext cx="5791200" cy="338554"/>
          </a:xfrm>
          <a:prstGeom prst="rect">
            <a:avLst/>
          </a:prstGeom>
          <a:noFill/>
          <a:ln w="9525">
            <a:noFill/>
            <a:miter lim="800000"/>
            <a:headEnd/>
            <a:tailEnd/>
          </a:ln>
        </p:spPr>
        <p:txBody>
          <a:bodyPr wrap="square">
            <a:spAutoFit/>
          </a:bodyPr>
          <a:lstStyle/>
          <a:p>
            <a:pPr algn="ctr"/>
            <a:r>
              <a:rPr lang="en-US" sz="1600" dirty="0" smtClean="0">
                <a:latin typeface="+mn-lt"/>
              </a:rPr>
              <a:t>USDA-NIFA National </a:t>
            </a:r>
            <a:r>
              <a:rPr lang="en-US" sz="1600" dirty="0">
                <a:latin typeface="+mn-lt"/>
              </a:rPr>
              <a:t>Research Initiative </a:t>
            </a:r>
            <a:r>
              <a:rPr lang="en-US" sz="1600" dirty="0" smtClean="0">
                <a:latin typeface="+mn-lt"/>
              </a:rPr>
              <a:t>grant #2009-55215-05187.</a:t>
            </a:r>
            <a:endParaRPr lang="en-US" sz="1600" dirty="0" smtClean="0">
              <a:latin typeface="Calibri" charset="0"/>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7235" y="6134144"/>
            <a:ext cx="990601" cy="683515"/>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29600" y="6089137"/>
            <a:ext cx="914400" cy="921263"/>
          </a:xfrm>
          <a:prstGeom prst="rect">
            <a:avLst/>
          </a:prstGeom>
        </p:spPr>
      </p:pic>
      <p:cxnSp>
        <p:nvCxnSpPr>
          <p:cNvPr id="17" name="Straight Connector 16"/>
          <p:cNvCxnSpPr/>
          <p:nvPr/>
        </p:nvCxnSpPr>
        <p:spPr>
          <a:xfrm>
            <a:off x="5562600" y="1752600"/>
            <a:ext cx="0" cy="3962400"/>
          </a:xfrm>
          <a:prstGeom prst="line">
            <a:avLst/>
          </a:prstGeom>
          <a:ln cap="rnd">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914400"/>
            <a:ext cx="51816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730866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b="1" dirty="0" smtClean="0"/>
              <a:t>Education in the United States</a:t>
            </a:r>
            <a:endParaRPr lang="en-US"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3581400"/>
            <a:ext cx="5156548" cy="2895600"/>
          </a:xfrm>
          <a:prstGeom prst="rect">
            <a:avLst/>
          </a:prstGeom>
          <a:noFill/>
          <a:ln w="9525">
            <a:noFill/>
            <a:miter lim="800000"/>
            <a:headEnd/>
            <a:tailEnd/>
          </a:ln>
        </p:spPr>
      </p:pic>
      <p:sp>
        <p:nvSpPr>
          <p:cNvPr id="6" name="TextBox 5"/>
          <p:cNvSpPr txBox="1"/>
          <p:nvPr/>
        </p:nvSpPr>
        <p:spPr>
          <a:xfrm>
            <a:off x="381000" y="1143000"/>
            <a:ext cx="4648200" cy="2677656"/>
          </a:xfrm>
          <a:prstGeom prst="rect">
            <a:avLst/>
          </a:prstGeom>
          <a:noFill/>
        </p:spPr>
        <p:txBody>
          <a:bodyPr wrap="square" rtlCol="0">
            <a:spAutoFit/>
          </a:bodyPr>
          <a:lstStyle/>
          <a:p>
            <a:r>
              <a:rPr lang="en-US" sz="2400" b="1" dirty="0" smtClean="0"/>
              <a:t>High school graduation rate: </a:t>
            </a:r>
            <a:r>
              <a:rPr lang="en-US" sz="2400" dirty="0" smtClean="0"/>
              <a:t/>
            </a:r>
            <a:br>
              <a:rPr lang="en-US" sz="2400" dirty="0" smtClean="0"/>
            </a:br>
            <a:r>
              <a:rPr lang="en-US" sz="2400" dirty="0" smtClean="0"/>
              <a:t>74.9%, this is lower than for most developed countries</a:t>
            </a:r>
            <a:br>
              <a:rPr lang="en-US" sz="2400" dirty="0" smtClean="0"/>
            </a:br>
            <a:endParaRPr lang="en-US" sz="2400" dirty="0" smtClean="0"/>
          </a:p>
          <a:p>
            <a:r>
              <a:rPr lang="en-US" sz="2400" b="1" dirty="0" smtClean="0"/>
              <a:t>Rank in Math:</a:t>
            </a:r>
            <a:r>
              <a:rPr lang="en-US" sz="2400" dirty="0" smtClean="0"/>
              <a:t> #31</a:t>
            </a:r>
          </a:p>
          <a:p>
            <a:r>
              <a:rPr lang="en-US" sz="2400" b="1" dirty="0" smtClean="0"/>
              <a:t>Rank in Science: </a:t>
            </a:r>
            <a:r>
              <a:rPr lang="en-US" sz="2400" dirty="0" smtClean="0"/>
              <a:t> #23</a:t>
            </a:r>
          </a:p>
          <a:p>
            <a:endParaRPr lang="en-US" sz="2400" dirty="0"/>
          </a:p>
        </p:txBody>
      </p:sp>
      <p:sp>
        <p:nvSpPr>
          <p:cNvPr id="7" name="Rectangle 6"/>
          <p:cNvSpPr/>
          <p:nvPr/>
        </p:nvSpPr>
        <p:spPr>
          <a:xfrm>
            <a:off x="0" y="6581001"/>
            <a:ext cx="4191000" cy="246221"/>
          </a:xfrm>
          <a:prstGeom prst="rect">
            <a:avLst/>
          </a:prstGeom>
        </p:spPr>
        <p:txBody>
          <a:bodyPr wrap="square">
            <a:spAutoFit/>
          </a:bodyPr>
          <a:lstStyle/>
          <a:p>
            <a:r>
              <a:rPr lang="en-US" sz="1000" dirty="0" smtClean="0"/>
              <a:t>Source: http://dashboard.ed.gov/statecomparison</a:t>
            </a:r>
          </a:p>
        </p:txBody>
      </p:sp>
      <p:cxnSp>
        <p:nvCxnSpPr>
          <p:cNvPr id="9" name="Straight Connector 8"/>
          <p:cNvCxnSpPr/>
          <p:nvPr/>
        </p:nvCxnSpPr>
        <p:spPr>
          <a:xfrm>
            <a:off x="0" y="838200"/>
            <a:ext cx="85344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5257800" y="914400"/>
            <a:ext cx="3571875" cy="5657850"/>
          </a:xfrm>
          <a:prstGeom prst="rect">
            <a:avLst/>
          </a:prstGeom>
          <a:noFill/>
          <a:ln w="9525">
            <a:noFill/>
            <a:miter lim="800000"/>
            <a:headEnd/>
            <a:tailEnd/>
          </a:ln>
        </p:spPr>
      </p:pic>
      <p:sp>
        <p:nvSpPr>
          <p:cNvPr id="12" name="Rectangle 11"/>
          <p:cNvSpPr/>
          <p:nvPr/>
        </p:nvSpPr>
        <p:spPr>
          <a:xfrm>
            <a:off x="4800600" y="6581001"/>
            <a:ext cx="4343400" cy="276999"/>
          </a:xfrm>
          <a:prstGeom prst="rect">
            <a:avLst/>
          </a:prstGeom>
        </p:spPr>
        <p:txBody>
          <a:bodyPr wrap="square">
            <a:spAutoFit/>
          </a:bodyPr>
          <a:lstStyle/>
          <a:p>
            <a:r>
              <a:rPr lang="en-US" sz="1200" i="1" dirty="0" smtClean="0"/>
              <a:t>Source: OCED </a:t>
            </a:r>
            <a:r>
              <a:rPr lang="en-US" sz="1200" dirty="0" smtClean="0"/>
              <a:t>2009 </a:t>
            </a:r>
            <a:r>
              <a:rPr lang="en-US" sz="1200" i="1" dirty="0" smtClean="0"/>
              <a:t>Program for International Student Assessment</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686800" cy="1066800"/>
          </a:xfrm>
        </p:spPr>
        <p:txBody>
          <a:bodyPr>
            <a:noAutofit/>
          </a:bodyPr>
          <a:lstStyle/>
          <a:p>
            <a:r>
              <a:rPr lang="en-US" b="1" dirty="0" smtClean="0"/>
              <a:t>Thank You</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72799" y="5809343"/>
            <a:ext cx="914401" cy="782866"/>
          </a:xfrm>
          <a:prstGeom prst="rect">
            <a:avLst/>
          </a:prstGeom>
        </p:spPr>
      </p:pic>
      <p:pic>
        <p:nvPicPr>
          <p:cNvPr id="5" name="Picture 4" descr="ARSCLogo.tif"/>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400800" y="5867400"/>
            <a:ext cx="617028" cy="812966"/>
          </a:xfrm>
          <a:prstGeom prst="rect">
            <a:avLst/>
          </a:prstGeom>
        </p:spPr>
      </p:pic>
      <p:pic>
        <p:nvPicPr>
          <p:cNvPr id="6" name="Picture 5" descr="SNRELogo.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4648200" y="5943600"/>
            <a:ext cx="1169429" cy="609600"/>
          </a:xfrm>
          <a:prstGeom prst="rect">
            <a:avLst/>
          </a:prstGeom>
        </p:spPr>
      </p:pic>
      <p:pic>
        <p:nvPicPr>
          <p:cNvPr id="7" name="Picture 6" descr="UALogo.p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924800" y="5867400"/>
            <a:ext cx="762000" cy="767719"/>
          </a:xfrm>
          <a:prstGeom prst="rect">
            <a:avLst/>
          </a:prstGeom>
        </p:spPr>
      </p:pic>
      <p:pic>
        <p:nvPicPr>
          <p:cNvPr id="8" name="Picture 7" descr="SpaceGrantLogo.jp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1740771" y="5743005"/>
            <a:ext cx="685800" cy="915543"/>
          </a:xfrm>
          <a:prstGeom prst="rect">
            <a:avLst/>
          </a:prstGeom>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039799" y="5919606"/>
            <a:ext cx="937714"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Placeholder 5"/>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838200" y="1143000"/>
            <a:ext cx="7543800" cy="4591050"/>
          </a:xfrm>
          <a:prstGeom prst="rect">
            <a:avLst/>
          </a:prstGeom>
        </p:spPr>
      </p:pic>
    </p:spTree>
    <p:extLst>
      <p:ext uri="{BB962C8B-B14F-4D97-AF65-F5344CB8AC3E}">
        <p14:creationId xmlns:p14="http://schemas.microsoft.com/office/powerpoint/2010/main" xmlns="" val="1366254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152400"/>
            <a:ext cx="8229600" cy="715962"/>
          </a:xfrm>
        </p:spPr>
        <p:txBody>
          <a:bodyPr>
            <a:normAutofit fontScale="90000"/>
          </a:bodyPr>
          <a:lstStyle/>
          <a:p>
            <a:pPr algn="l"/>
            <a:r>
              <a:rPr lang="en-US" b="1" dirty="0"/>
              <a:t>% </a:t>
            </a:r>
            <a:r>
              <a:rPr lang="en-US" b="1" dirty="0" smtClean="0"/>
              <a:t>of Youth Overweight </a:t>
            </a:r>
            <a:r>
              <a:rPr lang="en-US" b="1" dirty="0"/>
              <a:t>or </a:t>
            </a:r>
            <a:r>
              <a:rPr lang="en-US" b="1" dirty="0" smtClean="0"/>
              <a:t>Obese</a:t>
            </a:r>
            <a:endParaRPr lang="en-US" b="1" dirty="0"/>
          </a:p>
        </p:txBody>
      </p:sp>
      <p:cxnSp>
        <p:nvCxnSpPr>
          <p:cNvPr id="9" name="Straight Connector 8"/>
          <p:cNvCxnSpPr/>
          <p:nvPr/>
        </p:nvCxnSpPr>
        <p:spPr>
          <a:xfrm>
            <a:off x="0" y="838200"/>
            <a:ext cx="85344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027" name="Picture 3"/>
          <p:cNvPicPr>
            <a:picLocks noChangeAspect="1" noChangeArrowheads="1"/>
          </p:cNvPicPr>
          <p:nvPr/>
        </p:nvPicPr>
        <p:blipFill>
          <a:blip r:embed="rId2" cstate="print"/>
          <a:srcRect/>
          <a:stretch>
            <a:fillRect/>
          </a:stretch>
        </p:blipFill>
        <p:spPr bwMode="auto">
          <a:xfrm>
            <a:off x="228600" y="990600"/>
            <a:ext cx="7258050" cy="53205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381250" y="6153150"/>
            <a:ext cx="6762750" cy="704850"/>
          </a:xfrm>
          <a:prstGeom prst="rect">
            <a:avLst/>
          </a:prstGeom>
          <a:noFill/>
          <a:ln w="9525">
            <a:noFill/>
            <a:miter lim="800000"/>
            <a:headEnd/>
            <a:tailEnd/>
          </a:ln>
          <a:effectLst/>
        </p:spPr>
      </p:pic>
      <p:sp>
        <p:nvSpPr>
          <p:cNvPr id="8" name="Rectangle 7"/>
          <p:cNvSpPr/>
          <p:nvPr/>
        </p:nvSpPr>
        <p:spPr>
          <a:xfrm>
            <a:off x="4191000" y="838200"/>
            <a:ext cx="4419600" cy="338554"/>
          </a:xfrm>
          <a:prstGeom prst="rect">
            <a:avLst/>
          </a:prstGeom>
        </p:spPr>
        <p:txBody>
          <a:bodyPr wrap="square">
            <a:spAutoFit/>
          </a:bodyPr>
          <a:lstStyle/>
          <a:p>
            <a:r>
              <a:rPr lang="en-US" sz="1600" dirty="0" smtClean="0"/>
              <a:t>http://datacenter.kidscount.org/data/acrossstates/</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838200"/>
          </a:xfrm>
        </p:spPr>
        <p:txBody>
          <a:bodyPr>
            <a:normAutofit/>
          </a:bodyPr>
          <a:lstStyle/>
          <a:p>
            <a:pPr algn="l"/>
            <a:r>
              <a:rPr lang="en-US" b="1" dirty="0" smtClean="0"/>
              <a:t>Adolescents are at risk</a:t>
            </a:r>
            <a:endParaRPr lang="en-US" sz="1800" dirty="0"/>
          </a:p>
        </p:txBody>
      </p:sp>
      <p:sp>
        <p:nvSpPr>
          <p:cNvPr id="7" name="Content Placeholder 2"/>
          <p:cNvSpPr txBox="1">
            <a:spLocks/>
          </p:cNvSpPr>
          <p:nvPr/>
        </p:nvSpPr>
        <p:spPr>
          <a:xfrm>
            <a:off x="457200" y="1371600"/>
            <a:ext cx="8458200" cy="2057400"/>
          </a:xfrm>
          <a:prstGeom prst="rect">
            <a:avLst/>
          </a:prstGeom>
        </p:spPr>
        <p:txBody>
          <a:bodyPr vert="horz" lIns="91440" tIns="45720" rIns="91440" bIns="45720" numCol="2" spcCol="2743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b="1" dirty="0" smtClean="0"/>
              <a:t>HIGH</a:t>
            </a:r>
          </a:p>
          <a:p>
            <a:pPr marL="342900" indent="-342900">
              <a:spcBef>
                <a:spcPct val="20000"/>
              </a:spcBef>
              <a:buFont typeface="Arial" pitchFamily="34" charset="0"/>
              <a:buChar char="•"/>
              <a:defRPr/>
            </a:pPr>
            <a:r>
              <a:rPr lang="en-US" sz="2400" dirty="0" smtClean="0"/>
              <a:t>High-school dropout rates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A</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dolescent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obesity rates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en-US" sz="2400" b="1" dirty="0" smtClean="0"/>
              <a:t>LOW</a:t>
            </a:r>
          </a:p>
          <a:p>
            <a:pPr marL="342900" lvl="0" indent="-342900">
              <a:spcBef>
                <a:spcPct val="20000"/>
              </a:spcBef>
              <a:buFont typeface="Arial" pitchFamily="34" charset="0"/>
              <a:buChar char="•"/>
              <a:defRPr/>
            </a:pPr>
            <a:r>
              <a:rPr lang="en-US" sz="2400" dirty="0" smtClean="0"/>
              <a:t>Awareness of community potential/problems </a:t>
            </a:r>
          </a:p>
          <a:p>
            <a:pPr marL="342900" lvl="0" indent="-342900">
              <a:spcBef>
                <a:spcPct val="20000"/>
              </a:spcBef>
              <a:buFont typeface="Arial" pitchFamily="34" charset="0"/>
              <a:buChar char="•"/>
              <a:defRPr/>
            </a:pPr>
            <a:r>
              <a:rPr lang="en-US" sz="2400" dirty="0" smtClean="0"/>
              <a:t>Civic and nature engagement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09600" y="3124200"/>
            <a:ext cx="2971800" cy="2895600"/>
          </a:xfrm>
          <a:prstGeom prst="rect">
            <a:avLst/>
          </a:prstGeom>
        </p:spPr>
        <p:txBody>
          <a:bodyPr vert="horz" lIns="91440" tIns="45720" rIns="91440" bIns="45720" numCol="1" spcCol="2743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Formal Education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P</a:t>
            </a:r>
            <a:r>
              <a:rPr kumimoji="0" lang="en-US" sz="2400" b="0" i="0" u="none" strike="noStrike" kern="1200" cap="none" spc="0" normalizeH="0" noProof="0" dirty="0" err="1" smtClean="0">
                <a:ln>
                  <a:noFill/>
                </a:ln>
                <a:solidFill>
                  <a:schemeClr val="tx1"/>
                </a:solidFill>
                <a:effectLst/>
                <a:uLnTx/>
                <a:uFillTx/>
                <a:latin typeface="+mn-lt"/>
                <a:ea typeface="+mn-ea"/>
                <a:cs typeface="+mn-cs"/>
              </a:rPr>
              <a:t>assive</a:t>
            </a:r>
            <a:r>
              <a:rPr kumimoji="0" lang="en-US" sz="2400" b="0" i="0" u="none" strike="noStrike" kern="1200" cap="none" spc="0" normalizeH="0" noProof="0" dirty="0" smtClean="0">
                <a:ln>
                  <a:noFill/>
                </a:ln>
                <a:solidFill>
                  <a:schemeClr val="tx1"/>
                </a:solidFill>
                <a:effectLst/>
                <a:uLnTx/>
                <a:uFillTx/>
                <a:latin typeface="+mn-lt"/>
                <a:ea typeface="+mn-ea"/>
                <a:cs typeface="+mn-cs"/>
              </a:rPr>
              <a:t> learning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Standardized tests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Less effective</a:t>
            </a:r>
          </a:p>
          <a:p>
            <a:pPr marL="342900" indent="-342900">
              <a:spcBef>
                <a:spcPct val="20000"/>
              </a:spcBef>
              <a:buFont typeface="Arial" pitchFamily="34" charset="0"/>
              <a:buChar char="•"/>
              <a:defRPr/>
            </a:pPr>
            <a:r>
              <a:rPr lang="en-US" sz="2400" dirty="0" smtClean="0"/>
              <a:t>“Sage on the stage”</a:t>
            </a:r>
          </a:p>
        </p:txBody>
      </p:sp>
      <p:cxnSp>
        <p:nvCxnSpPr>
          <p:cNvPr id="5" name="Straight Connector 4"/>
          <p:cNvCxnSpPr/>
          <p:nvPr/>
        </p:nvCxnSpPr>
        <p:spPr>
          <a:xfrm>
            <a:off x="0" y="1066800"/>
            <a:ext cx="85344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053" name="Picture 5"/>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10062"/>
          <a:stretch/>
        </p:blipFill>
        <p:spPr bwMode="auto">
          <a:xfrm>
            <a:off x="5638800" y="3886200"/>
            <a:ext cx="3343275" cy="2604247"/>
          </a:xfrm>
          <a:prstGeom prst="rect">
            <a:avLst/>
          </a:prstGeom>
          <a:noFill/>
          <a:ln w="9525">
            <a:noFill/>
            <a:miter lim="800000"/>
            <a:headEnd/>
            <a:tailEnd/>
          </a:ln>
        </p:spPr>
      </p:pic>
      <p:pic>
        <p:nvPicPr>
          <p:cNvPr id="2052" name="Picture 4" descr="G:\Pictures\vgbnubnyub\2008_11_08\SN850323.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581400" y="4038600"/>
            <a:ext cx="1943100" cy="2590800"/>
          </a:xfrm>
          <a:prstGeom prst="rect">
            <a:avLst/>
          </a:prstGeom>
          <a:noFill/>
        </p:spPr>
      </p:pic>
      <p:sp>
        <p:nvSpPr>
          <p:cNvPr id="8" name="TextBox 7"/>
          <p:cNvSpPr txBox="1"/>
          <p:nvPr/>
        </p:nvSpPr>
        <p:spPr>
          <a:xfrm>
            <a:off x="5568726" y="6488668"/>
            <a:ext cx="3575274" cy="369332"/>
          </a:xfrm>
          <a:prstGeom prst="rect">
            <a:avLst/>
          </a:prstGeom>
          <a:noFill/>
        </p:spPr>
        <p:txBody>
          <a:bodyPr wrap="none" rtlCol="0">
            <a:spAutoFit/>
          </a:bodyPr>
          <a:lstStyle/>
          <a:p>
            <a:r>
              <a:rPr lang="en-US" dirty="0" smtClean="0"/>
              <a:t>Kids re-paint the ICAN Youth Center</a:t>
            </a:r>
            <a:endParaRPr lang="en-US" dirty="0"/>
          </a:p>
        </p:txBody>
      </p:sp>
    </p:spTree>
    <p:extLst>
      <p:ext uri="{BB962C8B-B14F-4D97-AF65-F5344CB8AC3E}">
        <p14:creationId xmlns:p14="http://schemas.microsoft.com/office/powerpoint/2010/main" xmlns="" val="167999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914400"/>
          </a:xfrm>
        </p:spPr>
        <p:txBody>
          <a:bodyPr>
            <a:normAutofit fontScale="90000"/>
          </a:bodyPr>
          <a:lstStyle/>
          <a:p>
            <a:pPr algn="l"/>
            <a:r>
              <a:rPr lang="en-US" b="1" dirty="0" smtClean="0"/>
              <a:t>The Solution: PBL through Technology</a:t>
            </a:r>
            <a:endParaRPr lang="en-US" b="1" dirty="0"/>
          </a:p>
        </p:txBody>
      </p:sp>
      <p:sp>
        <p:nvSpPr>
          <p:cNvPr id="3" name="Content Placeholder 2"/>
          <p:cNvSpPr>
            <a:spLocks noGrp="1"/>
          </p:cNvSpPr>
          <p:nvPr>
            <p:ph idx="1"/>
          </p:nvPr>
        </p:nvSpPr>
        <p:spPr>
          <a:xfrm>
            <a:off x="533400" y="1143000"/>
            <a:ext cx="8305800" cy="2971800"/>
          </a:xfrm>
        </p:spPr>
        <p:txBody>
          <a:bodyPr>
            <a:noAutofit/>
          </a:bodyPr>
          <a:lstStyle/>
          <a:p>
            <a:pPr>
              <a:buNone/>
            </a:pPr>
            <a:r>
              <a:rPr lang="en-US" sz="2400" b="1" dirty="0" smtClean="0"/>
              <a:t>PBL = Problem-Based Learning = Active Learning</a:t>
            </a:r>
          </a:p>
          <a:p>
            <a:r>
              <a:rPr lang="en-US" sz="2400" dirty="0" smtClean="0"/>
              <a:t>Enable a</a:t>
            </a:r>
            <a:r>
              <a:rPr lang="en-US" sz="2400" b="1" dirty="0" smtClean="0"/>
              <a:t> youth-driven </a:t>
            </a:r>
            <a:r>
              <a:rPr lang="en-US" sz="2400" dirty="0" smtClean="0"/>
              <a:t>approach</a:t>
            </a:r>
          </a:p>
          <a:p>
            <a:r>
              <a:rPr lang="en-US" sz="2400" dirty="0" smtClean="0"/>
              <a:t>Use technology to </a:t>
            </a:r>
            <a:r>
              <a:rPr lang="en-US" sz="2400" b="1" dirty="0" smtClean="0"/>
              <a:t>trigger </a:t>
            </a:r>
            <a:r>
              <a:rPr lang="en-US" sz="2400" dirty="0" smtClean="0"/>
              <a:t>interest</a:t>
            </a:r>
            <a:r>
              <a:rPr lang="en-US" sz="2400" b="1" dirty="0" smtClean="0"/>
              <a:t> </a:t>
            </a:r>
            <a:r>
              <a:rPr lang="en-US" sz="2400" dirty="0" smtClean="0"/>
              <a:t>in a problem to be solved</a:t>
            </a:r>
          </a:p>
          <a:p>
            <a:r>
              <a:rPr lang="en-US" sz="2400" dirty="0" smtClean="0"/>
              <a:t>Provide </a:t>
            </a:r>
            <a:r>
              <a:rPr lang="en-US" sz="2400" b="1" dirty="0" smtClean="0"/>
              <a:t>scaffolding</a:t>
            </a:r>
            <a:r>
              <a:rPr lang="en-US" sz="2400" dirty="0" smtClean="0"/>
              <a:t> that emulates video game concepts</a:t>
            </a:r>
          </a:p>
          <a:p>
            <a:r>
              <a:rPr lang="en-US" sz="2400" dirty="0" smtClean="0"/>
              <a:t>Encourage </a:t>
            </a:r>
            <a:r>
              <a:rPr lang="en-US" sz="2400" b="1" dirty="0" smtClean="0"/>
              <a:t>questioning</a:t>
            </a:r>
            <a:r>
              <a:rPr lang="en-US" sz="2400" dirty="0" smtClean="0"/>
              <a:t> and </a:t>
            </a:r>
            <a:r>
              <a:rPr lang="en-US" sz="2400" b="1" dirty="0" smtClean="0"/>
              <a:t>reflection</a:t>
            </a:r>
          </a:p>
          <a:p>
            <a:r>
              <a:rPr lang="en-US" sz="2400" dirty="0" smtClean="0"/>
              <a:t>Cultivate </a:t>
            </a:r>
            <a:r>
              <a:rPr lang="en-US" sz="2400" b="1" dirty="0" smtClean="0"/>
              <a:t>critical thinking </a:t>
            </a:r>
            <a:r>
              <a:rPr lang="en-US" sz="2400" dirty="0" smtClean="0"/>
              <a:t>skills</a:t>
            </a:r>
          </a:p>
          <a:p>
            <a:r>
              <a:rPr lang="en-US" sz="2400" dirty="0" smtClean="0">
                <a:sym typeface="Wingdings" pitchFamily="2" charset="2"/>
              </a:rPr>
              <a:t>Raise </a:t>
            </a:r>
            <a:r>
              <a:rPr lang="en-US" sz="2400" b="1" dirty="0" smtClean="0">
                <a:sym typeface="Wingdings" pitchFamily="2" charset="2"/>
              </a:rPr>
              <a:t>a</a:t>
            </a:r>
            <a:r>
              <a:rPr lang="en-US" sz="2400" b="1" dirty="0" smtClean="0"/>
              <a:t>wareness </a:t>
            </a:r>
            <a:r>
              <a:rPr lang="en-US" sz="2400" dirty="0" smtClean="0"/>
              <a:t>that reality is dynamic rather than static</a:t>
            </a:r>
          </a:p>
          <a:p>
            <a:endParaRPr lang="en-US" sz="2400" dirty="0" smtClean="0"/>
          </a:p>
        </p:txBody>
      </p:sp>
      <p:pic>
        <p:nvPicPr>
          <p:cNvPr id="4" name="Picture 1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4495800"/>
            <a:ext cx="8305800" cy="2085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a:off x="0" y="1066800"/>
            <a:ext cx="85344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4343400" y="685800"/>
            <a:ext cx="4570225" cy="369332"/>
          </a:xfrm>
          <a:prstGeom prst="rect">
            <a:avLst/>
          </a:prstGeom>
          <a:noFill/>
        </p:spPr>
        <p:txBody>
          <a:bodyPr wrap="none" rtlCol="0">
            <a:spAutoFit/>
          </a:bodyPr>
          <a:lstStyle/>
          <a:p>
            <a:r>
              <a:rPr lang="en-US" dirty="0" smtClean="0"/>
              <a:t>“Sage on the stage” versus “Guide on the side”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562600" y="2362200"/>
            <a:ext cx="3352800" cy="838200"/>
          </a:xfrm>
          <a:prstGeom prst="rect">
            <a:avLst/>
          </a:prstGeom>
        </p:spPr>
        <p:txBody>
          <a:bodyPr vert="horz" lIns="91440" tIns="45720" rIns="91440" bIns="45720" numCol="1" spcCol="64008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3048000" y="685800"/>
            <a:ext cx="1219200" cy="400110"/>
          </a:xfrm>
          <a:prstGeom prst="rect">
            <a:avLst/>
          </a:prstGeom>
          <a:noFill/>
        </p:spPr>
        <p:txBody>
          <a:bodyPr vert="horz" wrap="square" rtlCol="0">
            <a:spAutoFit/>
          </a:bodyPr>
          <a:lstStyle/>
          <a:p>
            <a:r>
              <a:rPr lang="en-US" sz="2000" b="1" dirty="0" smtClean="0">
                <a:solidFill>
                  <a:schemeClr val="tx1">
                    <a:lumMod val="50000"/>
                    <a:lumOff val="50000"/>
                  </a:schemeClr>
                </a:solidFill>
              </a:rPr>
              <a:t>.org</a:t>
            </a:r>
            <a:endParaRPr lang="en-US" sz="2000" b="1" dirty="0">
              <a:solidFill>
                <a:schemeClr val="tx1">
                  <a:lumMod val="50000"/>
                  <a:lumOff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04800" y="304800"/>
            <a:ext cx="2819400" cy="762897"/>
          </a:xfrm>
          <a:prstGeom prst="rect">
            <a:avLst/>
          </a:prstGeom>
        </p:spPr>
      </p:pic>
      <p:sp>
        <p:nvSpPr>
          <p:cNvPr id="8" name="Content Placeholder 2"/>
          <p:cNvSpPr txBox="1">
            <a:spLocks/>
          </p:cNvSpPr>
          <p:nvPr/>
        </p:nvSpPr>
        <p:spPr>
          <a:xfrm>
            <a:off x="381000" y="4114800"/>
            <a:ext cx="8077200" cy="2438400"/>
          </a:xfrm>
          <a:prstGeom prst="rect">
            <a:avLst/>
          </a:prstGeom>
        </p:spPr>
        <p:txBody>
          <a:bodyPr vert="horz" lIns="91440" tIns="45720" rIns="91440" bIns="45720" numCol="1" spcCol="274320" rtlCol="0">
            <a:noAutofit/>
          </a:bodyPr>
          <a:lstStyle/>
          <a:p>
            <a:pPr marL="457200" lvl="0" indent="-457200">
              <a:spcBef>
                <a:spcPct val="20000"/>
              </a:spcBef>
              <a:buFont typeface="+mj-lt"/>
              <a:buAutoNum type="arabicPeriod"/>
              <a:defRPr/>
            </a:pPr>
            <a:r>
              <a:rPr lang="en-US" sz="2400" dirty="0" smtClean="0"/>
              <a:t> </a:t>
            </a:r>
            <a:r>
              <a:rPr lang="en-US" sz="2400" b="1" dirty="0" smtClean="0"/>
              <a:t>Trigger</a:t>
            </a:r>
            <a:r>
              <a:rPr lang="en-US" sz="2400" dirty="0" smtClean="0"/>
              <a:t> </a:t>
            </a:r>
            <a:r>
              <a:rPr lang="en-US" sz="2400" b="1" dirty="0" smtClean="0"/>
              <a:t>interest</a:t>
            </a:r>
            <a:r>
              <a:rPr lang="en-US" sz="2400" dirty="0" smtClean="0"/>
              <a:t>– “Trick” adolescents into discovering community problems/potential through photography</a:t>
            </a:r>
          </a:p>
          <a:p>
            <a:pPr marL="457200" lvl="0" indent="-457200">
              <a:spcBef>
                <a:spcPct val="20000"/>
              </a:spcBef>
              <a:buFont typeface="+mj-lt"/>
              <a:buAutoNum type="arabicPeriod"/>
              <a:defRPr/>
            </a:pPr>
            <a:r>
              <a:rPr lang="en-US" sz="2400" dirty="0" smtClean="0"/>
              <a:t>Empower – Mastering fun GPS and GIS </a:t>
            </a:r>
            <a:r>
              <a:rPr lang="en-US" sz="2400" b="1" dirty="0" smtClean="0"/>
              <a:t>tools</a:t>
            </a:r>
            <a:r>
              <a:rPr lang="en-US" sz="2400" dirty="0" smtClean="0"/>
              <a:t> for community </a:t>
            </a:r>
            <a:r>
              <a:rPr lang="en-US" sz="2400" b="1" dirty="0" smtClean="0"/>
              <a:t>asset/problem mapping </a:t>
            </a:r>
            <a:r>
              <a:rPr lang="en-US" sz="2400" dirty="0" smtClean="0"/>
              <a:t>and basic geospatial analysis </a:t>
            </a:r>
          </a:p>
          <a:p>
            <a:pPr marL="457200" lvl="0" indent="-457200">
              <a:spcBef>
                <a:spcPct val="20000"/>
              </a:spcBef>
              <a:buFont typeface="+mj-lt"/>
              <a:buAutoNum type="arabicPeriod"/>
              <a:defRPr/>
            </a:pPr>
            <a:r>
              <a:rPr lang="en-US" sz="2400" dirty="0" smtClean="0"/>
              <a:t>Facilitate – Create a </a:t>
            </a:r>
            <a:r>
              <a:rPr lang="en-US" sz="2400" b="1" dirty="0" smtClean="0"/>
              <a:t>scaffold</a:t>
            </a:r>
            <a:r>
              <a:rPr lang="en-US" sz="2400" dirty="0" smtClean="0"/>
              <a:t> to guide the PBL process</a:t>
            </a:r>
          </a:p>
          <a:p>
            <a:pPr marL="342900" lvl="0" indent="-342900" algn="r">
              <a:spcBef>
                <a:spcPct val="20000"/>
              </a:spcBef>
              <a:defRPr/>
            </a:pPr>
            <a:endParaRPr lang="en-US" sz="2400" dirty="0" smtClean="0"/>
          </a:p>
          <a:p>
            <a:pPr marL="342900" lvl="0" indent="-342900" algn="r">
              <a:spcBef>
                <a:spcPct val="20000"/>
              </a:spcBef>
              <a:defRPr/>
            </a:pPr>
            <a:endParaRPr lang="en-US" sz="2400" dirty="0" smtClean="0"/>
          </a:p>
        </p:txBody>
      </p:sp>
      <p:sp>
        <p:nvSpPr>
          <p:cNvPr id="13" name="Content Placeholder 2"/>
          <p:cNvSpPr txBox="1">
            <a:spLocks/>
          </p:cNvSpPr>
          <p:nvPr/>
        </p:nvSpPr>
        <p:spPr>
          <a:xfrm>
            <a:off x="3505200" y="1447800"/>
            <a:ext cx="5181600" cy="2590800"/>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numCol="1" spcCol="274320" rtlCol="0">
            <a:noAutofit/>
          </a:bodyPr>
          <a:lstStyle/>
          <a:p>
            <a:pPr marL="342900" indent="-342900">
              <a:spcBef>
                <a:spcPct val="20000"/>
              </a:spcBef>
              <a:defRPr/>
            </a:pPr>
            <a:r>
              <a:rPr lang="en-US" sz="2400" b="1" dirty="0" smtClean="0"/>
              <a:t>Research and Development Goals</a:t>
            </a:r>
          </a:p>
          <a:p>
            <a:pPr marL="342900" indent="-342900">
              <a:spcBef>
                <a:spcPct val="20000"/>
              </a:spcBef>
              <a:buFont typeface="Arial" pitchFamily="34" charset="0"/>
              <a:buChar char="•"/>
              <a:defRPr/>
            </a:pPr>
            <a:r>
              <a:rPr lang="en-US" sz="2400" dirty="0" smtClean="0"/>
              <a:t>youth-driven civic engagement: enable them to identify and solve a community/environmental problem</a:t>
            </a:r>
          </a:p>
          <a:p>
            <a:pPr marL="342900" lvl="0" indent="-342900">
              <a:spcBef>
                <a:spcPct val="20000"/>
              </a:spcBef>
              <a:buFont typeface="Arial" pitchFamily="34" charset="0"/>
              <a:buChar char="•"/>
              <a:defRPr/>
            </a:pPr>
            <a:r>
              <a:rPr lang="en-US" sz="2400" dirty="0" smtClean="0"/>
              <a:t>informal STEM learning</a:t>
            </a:r>
          </a:p>
          <a:p>
            <a:pPr marL="342900" lvl="0" indent="-342900">
              <a:spcBef>
                <a:spcPct val="20000"/>
              </a:spcBef>
              <a:buFont typeface="Arial" pitchFamily="34" charset="0"/>
              <a:buChar char="•"/>
              <a:defRPr/>
            </a:pPr>
            <a:r>
              <a:rPr lang="en-US" sz="2400" dirty="0" smtClean="0"/>
              <a:t>active and healthy lifestyles</a:t>
            </a:r>
          </a:p>
        </p:txBody>
      </p:sp>
      <p:cxnSp>
        <p:nvCxnSpPr>
          <p:cNvPr id="17" name="Straight Connector 16"/>
          <p:cNvCxnSpPr/>
          <p:nvPr/>
        </p:nvCxnSpPr>
        <p:spPr>
          <a:xfrm>
            <a:off x="0" y="1219200"/>
            <a:ext cx="65532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3886200" y="609600"/>
            <a:ext cx="3048000" cy="369332"/>
          </a:xfrm>
          <a:prstGeom prst="rect">
            <a:avLst/>
          </a:prstGeom>
          <a:noFill/>
        </p:spPr>
        <p:txBody>
          <a:bodyPr wrap="square" rtlCol="0">
            <a:spAutoFit/>
          </a:bodyPr>
          <a:lstStyle/>
          <a:p>
            <a:r>
              <a:rPr lang="en-US" i="1" dirty="0" smtClean="0"/>
              <a:t>Get active…  Take action!</a:t>
            </a:r>
            <a:endParaRPr lang="en-US" i="1" dirty="0"/>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28600" y="1371600"/>
            <a:ext cx="2590800" cy="2487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1600200" y="3505200"/>
            <a:ext cx="660400" cy="400110"/>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L1</a:t>
            </a:r>
            <a:endParaRPr lang="en-US" sz="2000" dirty="0">
              <a:solidFill>
                <a:prstClr val="black"/>
              </a:solidFill>
              <a:latin typeface="Calibri"/>
            </a:endParaRPr>
          </a:p>
        </p:txBody>
      </p:sp>
      <p:sp>
        <p:nvSpPr>
          <p:cNvPr id="16" name="TextBox 15"/>
          <p:cNvSpPr txBox="1"/>
          <p:nvPr/>
        </p:nvSpPr>
        <p:spPr>
          <a:xfrm>
            <a:off x="1828800" y="3124200"/>
            <a:ext cx="660400" cy="400110"/>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L2</a:t>
            </a:r>
            <a:endParaRPr lang="en-US" sz="2000" dirty="0">
              <a:solidFill>
                <a:prstClr val="black"/>
              </a:solidFill>
              <a:latin typeface="Calibri"/>
            </a:endParaRPr>
          </a:p>
        </p:txBody>
      </p:sp>
      <p:sp>
        <p:nvSpPr>
          <p:cNvPr id="18" name="TextBox 17"/>
          <p:cNvSpPr txBox="1"/>
          <p:nvPr/>
        </p:nvSpPr>
        <p:spPr>
          <a:xfrm>
            <a:off x="2057400" y="2819400"/>
            <a:ext cx="660400" cy="400110"/>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L3</a:t>
            </a:r>
            <a:endParaRPr lang="en-US" sz="2000" dirty="0">
              <a:solidFill>
                <a:prstClr val="black"/>
              </a:solidFill>
              <a:latin typeface="Calibri"/>
            </a:endParaRPr>
          </a:p>
        </p:txBody>
      </p:sp>
      <p:sp>
        <p:nvSpPr>
          <p:cNvPr id="19" name="TextBox 18"/>
          <p:cNvSpPr txBox="1"/>
          <p:nvPr/>
        </p:nvSpPr>
        <p:spPr>
          <a:xfrm>
            <a:off x="2286000" y="2438400"/>
            <a:ext cx="660400" cy="400110"/>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L4</a:t>
            </a:r>
            <a:endParaRPr lang="en-US" sz="2000" dirty="0">
              <a:solidFill>
                <a:prstClr val="black"/>
              </a:solidFill>
              <a:latin typeface="Calibri"/>
            </a:endParaRPr>
          </a:p>
        </p:txBody>
      </p:sp>
      <p:sp>
        <p:nvSpPr>
          <p:cNvPr id="20" name="TextBox 19"/>
          <p:cNvSpPr txBox="1"/>
          <p:nvPr/>
        </p:nvSpPr>
        <p:spPr>
          <a:xfrm>
            <a:off x="2514600" y="2133600"/>
            <a:ext cx="660400" cy="400110"/>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L5</a:t>
            </a:r>
            <a:endParaRPr lang="en-US" sz="2000" dirty="0">
              <a:solidFill>
                <a:prstClr val="black"/>
              </a:solidFill>
              <a:latin typeface="Calibri"/>
            </a:endParaRPr>
          </a:p>
        </p:txBody>
      </p:sp>
      <p:sp>
        <p:nvSpPr>
          <p:cNvPr id="21" name="TextBox 20"/>
          <p:cNvSpPr txBox="1"/>
          <p:nvPr/>
        </p:nvSpPr>
        <p:spPr>
          <a:xfrm>
            <a:off x="2743200" y="1905000"/>
            <a:ext cx="660400" cy="400110"/>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L6</a:t>
            </a:r>
            <a:endParaRPr lang="en-US" sz="2000" dirty="0">
              <a:solidFill>
                <a:prstClr val="black"/>
              </a:solidFill>
              <a:latin typeface="Calibri"/>
            </a:endParaRPr>
          </a:p>
        </p:txBody>
      </p:sp>
    </p:spTree>
    <p:extLst>
      <p:ext uri="{BB962C8B-B14F-4D97-AF65-F5344CB8AC3E}">
        <p14:creationId xmlns:p14="http://schemas.microsoft.com/office/powerpoint/2010/main" xmlns="" val="252497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248400" y="2389096"/>
            <a:ext cx="2743200" cy="4164104"/>
          </a:xfrm>
          <a:prstGeom prst="rect">
            <a:avLst/>
          </a:prstGeom>
        </p:spPr>
      </p:pic>
      <p:sp>
        <p:nvSpPr>
          <p:cNvPr id="2" name="Title 1"/>
          <p:cNvSpPr>
            <a:spLocks noGrp="1"/>
          </p:cNvSpPr>
          <p:nvPr>
            <p:ph type="title"/>
          </p:nvPr>
        </p:nvSpPr>
        <p:spPr>
          <a:xfrm>
            <a:off x="304800" y="152400"/>
            <a:ext cx="8229600" cy="609600"/>
          </a:xfrm>
        </p:spPr>
        <p:txBody>
          <a:bodyPr>
            <a:normAutofit fontScale="90000"/>
          </a:bodyPr>
          <a:lstStyle/>
          <a:p>
            <a:pPr algn="l"/>
            <a:r>
              <a:rPr lang="en-US" b="1" dirty="0" smtClean="0"/>
              <a:t>A key PBL concept: Scaffolding</a:t>
            </a:r>
            <a:endParaRPr lang="en-US" dirty="0"/>
          </a:p>
        </p:txBody>
      </p:sp>
      <p:sp>
        <p:nvSpPr>
          <p:cNvPr id="4" name="Content Placeholder 2"/>
          <p:cNvSpPr txBox="1">
            <a:spLocks noGrp="1"/>
          </p:cNvSpPr>
          <p:nvPr>
            <p:ph idx="1"/>
          </p:nvPr>
        </p:nvSpPr>
        <p:spPr>
          <a:xfrm>
            <a:off x="228600" y="2438400"/>
            <a:ext cx="6019800" cy="403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t>Level 8: Take action! </a:t>
            </a:r>
            <a:endParaRPr lang="en-US" sz="2400" i="1" dirty="0"/>
          </a:p>
          <a:p>
            <a:pPr marL="0" indent="0">
              <a:buNone/>
              <a:defRPr/>
            </a:pPr>
            <a:r>
              <a:rPr lang="en-US" sz="2400" dirty="0"/>
              <a:t>Level 7: Communicate results</a:t>
            </a:r>
          </a:p>
          <a:p>
            <a:pPr marL="0" indent="0">
              <a:buNone/>
              <a:defRPr/>
            </a:pPr>
            <a:r>
              <a:rPr lang="en-US" sz="2400" dirty="0"/>
              <a:t>Level 6: Analyze/interpret data</a:t>
            </a:r>
          </a:p>
          <a:p>
            <a:pPr marL="0" indent="0">
              <a:buNone/>
              <a:defRPr/>
            </a:pPr>
            <a:r>
              <a:rPr lang="en-US" sz="2400" dirty="0"/>
              <a:t>Level 5: </a:t>
            </a:r>
            <a:r>
              <a:rPr lang="en-US" sz="2400" dirty="0" smtClean="0"/>
              <a:t>Collect/Compile </a:t>
            </a:r>
            <a:r>
              <a:rPr lang="en-US" sz="2400" dirty="0"/>
              <a:t>data</a:t>
            </a:r>
          </a:p>
          <a:p>
            <a:pPr marL="0" indent="0">
              <a:buNone/>
              <a:defRPr/>
            </a:pPr>
            <a:r>
              <a:rPr lang="en-US" sz="2400" dirty="0"/>
              <a:t>Level 4: </a:t>
            </a:r>
            <a:r>
              <a:rPr lang="en-US" sz="2400" dirty="0" smtClean="0"/>
              <a:t>Make a Plan</a:t>
            </a:r>
            <a:endParaRPr lang="en-US" sz="2400" dirty="0"/>
          </a:p>
          <a:p>
            <a:pPr marL="0" indent="0">
              <a:buNone/>
              <a:defRPr/>
            </a:pPr>
            <a:r>
              <a:rPr lang="en-US" sz="2400" dirty="0"/>
              <a:t>Level 3: Conduct background research</a:t>
            </a:r>
          </a:p>
          <a:p>
            <a:pPr marL="0" indent="0">
              <a:buNone/>
              <a:defRPr/>
            </a:pPr>
            <a:r>
              <a:rPr lang="en-US" sz="2400" dirty="0"/>
              <a:t>Level 2: Identify a problem and pose </a:t>
            </a:r>
            <a:r>
              <a:rPr lang="en-US" sz="2400" dirty="0" smtClean="0"/>
              <a:t>questions</a:t>
            </a:r>
            <a:endParaRPr lang="en-US" sz="2400" dirty="0"/>
          </a:p>
          <a:p>
            <a:pPr marL="0" indent="0">
              <a:buFont typeface="Arial" pitchFamily="34" charset="0"/>
              <a:buNone/>
              <a:defRPr/>
            </a:pPr>
            <a:r>
              <a:rPr lang="en-US" sz="2400" dirty="0" smtClean="0"/>
              <a:t>Level 1: Gain awareness</a:t>
            </a:r>
          </a:p>
        </p:txBody>
      </p:sp>
      <p:sp>
        <p:nvSpPr>
          <p:cNvPr id="3" name="TextBox 2"/>
          <p:cNvSpPr txBox="1"/>
          <p:nvPr/>
        </p:nvSpPr>
        <p:spPr>
          <a:xfrm>
            <a:off x="228600" y="914400"/>
            <a:ext cx="8610600" cy="1384995"/>
          </a:xfrm>
          <a:prstGeom prst="rect">
            <a:avLst/>
          </a:prstGeom>
          <a:noFill/>
        </p:spPr>
        <p:txBody>
          <a:bodyPr wrap="square" rtlCol="0">
            <a:spAutoFit/>
          </a:bodyPr>
          <a:lstStyle/>
          <a:p>
            <a:r>
              <a:rPr lang="en-US" sz="2800" dirty="0" smtClean="0"/>
              <a:t>Scaffolding permits </a:t>
            </a:r>
            <a:r>
              <a:rPr lang="en-US" sz="2800" b="1" dirty="0" smtClean="0"/>
              <a:t>guiding without telling</a:t>
            </a:r>
            <a:r>
              <a:rPr lang="en-US" sz="2800" dirty="0" smtClean="0"/>
              <a:t>…so that adolescents can identify and solve a community or environmental problem with very limited instruction.</a:t>
            </a:r>
            <a:endParaRPr lang="en-US" sz="2800" dirty="0"/>
          </a:p>
        </p:txBody>
      </p:sp>
      <p:cxnSp>
        <p:nvCxnSpPr>
          <p:cNvPr id="6" name="Straight Connector 5"/>
          <p:cNvCxnSpPr/>
          <p:nvPr/>
        </p:nvCxnSpPr>
        <p:spPr>
          <a:xfrm>
            <a:off x="0" y="914400"/>
            <a:ext cx="8534400" cy="0"/>
          </a:xfrm>
          <a:prstGeom prst="line">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0" y="203144"/>
            <a:ext cx="5454770" cy="1143000"/>
          </a:xfrm>
        </p:spPr>
        <p:txBody>
          <a:bodyPr>
            <a:normAutofit fontScale="90000"/>
          </a:bodyPr>
          <a:lstStyle/>
          <a:p>
            <a:r>
              <a:rPr lang="en-US" b="1" dirty="0" smtClean="0"/>
              <a:t>“What’s your Problem?”</a:t>
            </a:r>
            <a:endParaRPr lang="en-US" b="1" dirty="0"/>
          </a:p>
        </p:txBody>
      </p:sp>
      <p:sp>
        <p:nvSpPr>
          <p:cNvPr id="3" name="Content Placeholder 2"/>
          <p:cNvSpPr>
            <a:spLocks noGrp="1"/>
          </p:cNvSpPr>
          <p:nvPr>
            <p:ph idx="1"/>
          </p:nvPr>
        </p:nvSpPr>
        <p:spPr>
          <a:xfrm>
            <a:off x="381000" y="1828800"/>
            <a:ext cx="4419600" cy="1828800"/>
          </a:xfrm>
        </p:spPr>
        <p:txBody>
          <a:bodyPr>
            <a:normAutofit/>
          </a:bodyPr>
          <a:lstStyle/>
          <a:p>
            <a:r>
              <a:rPr lang="en-US" sz="2400" dirty="0" smtClean="0"/>
              <a:t>Akshen.org</a:t>
            </a:r>
          </a:p>
          <a:p>
            <a:r>
              <a:rPr lang="en-US" sz="2400" dirty="0" err="1" smtClean="0"/>
              <a:t>GeoSnap</a:t>
            </a:r>
            <a:endParaRPr lang="en-US" sz="2400" dirty="0" smtClean="0">
              <a:solidFill>
                <a:schemeClr val="tx1"/>
              </a:solidFill>
            </a:endParaRPr>
          </a:p>
          <a:p>
            <a:r>
              <a:rPr lang="en-US" sz="2400" dirty="0" err="1" smtClean="0"/>
              <a:t>GeoKnect</a:t>
            </a:r>
            <a:endParaRPr lang="en-US" sz="2400" dirty="0" smtClean="0"/>
          </a:p>
          <a:p>
            <a:r>
              <a:rPr lang="en-US" sz="2400" dirty="0" smtClean="0"/>
              <a:t>“What’s your Problem?”</a:t>
            </a:r>
            <a:endParaRPr lang="en-US" sz="2000"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24501" y="457200"/>
            <a:ext cx="1600199" cy="2847021"/>
          </a:xfrm>
          <a:prstGeom prst="rect">
            <a:avLst/>
          </a:prstGeom>
        </p:spPr>
        <p:style>
          <a:lnRef idx="3">
            <a:schemeClr val="lt1"/>
          </a:lnRef>
          <a:fillRef idx="1">
            <a:schemeClr val="dk1"/>
          </a:fillRef>
          <a:effectRef idx="1">
            <a:schemeClr val="dk1"/>
          </a:effectRef>
          <a:fontRef idx="minor">
            <a:schemeClr val="lt1"/>
          </a:fontRef>
        </p:style>
      </p:pic>
      <p:pic>
        <p:nvPicPr>
          <p:cNvPr id="7" name="Pictur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562600" y="3733800"/>
            <a:ext cx="1600200" cy="2847022"/>
          </a:xfrm>
          <a:prstGeom prst="rect">
            <a:avLst/>
          </a:prstGeom>
        </p:spPr>
        <p:style>
          <a:lnRef idx="3">
            <a:schemeClr val="lt1"/>
          </a:lnRef>
          <a:fillRef idx="1">
            <a:schemeClr val="dk1"/>
          </a:fillRef>
          <a:effectRef idx="1">
            <a:schemeClr val="dk1"/>
          </a:effectRef>
          <a:fontRef idx="minor">
            <a:schemeClr val="lt1"/>
          </a:fontRef>
        </p:style>
      </p:pic>
      <p:pic>
        <p:nvPicPr>
          <p:cNvPr id="8" name="Picture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315200" y="3733800"/>
            <a:ext cx="1610349" cy="2847022"/>
          </a:xfrm>
          <a:prstGeom prst="rect">
            <a:avLst/>
          </a:prstGeom>
        </p:spPr>
        <p:style>
          <a:lnRef idx="3">
            <a:schemeClr val="lt1"/>
          </a:lnRef>
          <a:fillRef idx="1">
            <a:schemeClr val="dk1"/>
          </a:fillRef>
          <a:effectRef idx="1">
            <a:schemeClr val="dk1"/>
          </a:effectRef>
          <a:fontRef idx="minor">
            <a:schemeClr val="lt1"/>
          </a:fontRef>
        </p:style>
      </p:pic>
      <p:pic>
        <p:nvPicPr>
          <p:cNvPr id="9" name="Picture 8"/>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267753" y="441378"/>
            <a:ext cx="1610350" cy="2862843"/>
          </a:xfrm>
          <a:prstGeom prst="rect">
            <a:avLst/>
          </a:prstGeom>
        </p:spPr>
        <p:style>
          <a:lnRef idx="3">
            <a:schemeClr val="lt1"/>
          </a:lnRef>
          <a:fillRef idx="1">
            <a:schemeClr val="dk1"/>
          </a:fillRef>
          <a:effectRef idx="1">
            <a:schemeClr val="dk1"/>
          </a:effectRef>
          <a:fontRef idx="minor">
            <a:schemeClr val="lt1"/>
          </a:fontRef>
        </p:style>
      </p:pic>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228600" y="1295400"/>
            <a:ext cx="2383666" cy="556709"/>
          </a:xfrm>
          <a:prstGeom prst="rect">
            <a:avLst/>
          </a:prstGeom>
        </p:spPr>
      </p:pic>
      <p:cxnSp>
        <p:nvCxnSpPr>
          <p:cNvPr id="13" name="Straight Connector 12"/>
          <p:cNvCxnSpPr/>
          <p:nvPr/>
        </p:nvCxnSpPr>
        <p:spPr>
          <a:xfrm>
            <a:off x="0" y="1143000"/>
            <a:ext cx="42672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7" name="Picture 5" descr="IMG_1135"/>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700751" y="3733800"/>
            <a:ext cx="3795049" cy="2847022"/>
          </a:xfrm>
          <a:prstGeom prst="rect">
            <a:avLst/>
          </a:prstGeom>
          <a:noFill/>
          <a:effectLst>
            <a:outerShdw blurRad="76200" dist="38100" dir="8100000" sx="102000" sy="102000" algn="tr" rotWithShape="0">
              <a:prstClr val="black">
                <a:alpha val="79000"/>
              </a:prstClr>
            </a:outerShdw>
          </a:effectLst>
        </p:spPr>
      </p:pic>
      <p:sp>
        <p:nvSpPr>
          <p:cNvPr id="18" name="TextBox 17"/>
          <p:cNvSpPr txBox="1"/>
          <p:nvPr/>
        </p:nvSpPr>
        <p:spPr>
          <a:xfrm>
            <a:off x="2590800" y="1447800"/>
            <a:ext cx="2438400" cy="461665"/>
          </a:xfrm>
          <a:prstGeom prst="rect">
            <a:avLst/>
          </a:prstGeom>
          <a:noFill/>
        </p:spPr>
        <p:txBody>
          <a:bodyPr wrap="square" rtlCol="0">
            <a:spAutoFit/>
          </a:bodyPr>
          <a:lstStyle/>
          <a:p>
            <a:r>
              <a:rPr lang="en-US" sz="2400" b="1" dirty="0" smtClean="0"/>
              <a:t>Application Suite</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19800"/>
            <a:ext cx="8229600" cy="838200"/>
          </a:xfrm>
        </p:spPr>
        <p:txBody>
          <a:bodyPr>
            <a:normAutofit/>
          </a:bodyPr>
          <a:lstStyle/>
          <a:p>
            <a:r>
              <a:rPr lang="en-US" sz="4000" dirty="0" smtClean="0"/>
              <a:t>Akshen.org Website</a:t>
            </a:r>
            <a:endParaRPr lang="en-US" sz="4000" dirty="0"/>
          </a:p>
        </p:txBody>
      </p:sp>
      <p:pic>
        <p:nvPicPr>
          <p:cNvPr id="4" name="Content Placeholder 3" descr="Akshen1.jpg"/>
          <p:cNvPicPr>
            <a:picLocks noGrp="1" noChangeAspect="1"/>
          </p:cNvPicPr>
          <p:nvPr>
            <p:ph idx="1"/>
          </p:nvPr>
        </p:nvPicPr>
        <p:blipFill rotWithShape="1">
          <a:blip r:embed="rId2" cstate="email">
            <a:extLst>
              <a:ext uri="{28A0092B-C50C-407E-A947-70E740481C1C}">
                <a14:useLocalDpi xmlns:a14="http://schemas.microsoft.com/office/drawing/2010/main" xmlns=""/>
              </a:ext>
            </a:extLst>
          </a:blip>
          <a:srcRect l="-987" r="-674"/>
          <a:stretch/>
        </p:blipFill>
        <p:spPr bwMode="auto">
          <a:xfrm>
            <a:off x="381000" y="533400"/>
            <a:ext cx="8303979"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1480</TotalTime>
  <Words>1021</Words>
  <Application>Microsoft Office PowerPoint</Application>
  <PresentationFormat>On-screen Show (4:3)</PresentationFormat>
  <Paragraphs>206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Empowering Youth For Civic And Environmental Engagement though Problem-Based Learning and Tools for Collaborative Mapping</vt:lpstr>
      <vt:lpstr>Education in the United States</vt:lpstr>
      <vt:lpstr>% of Youth Overweight or Obese</vt:lpstr>
      <vt:lpstr>Adolescents are at risk</vt:lpstr>
      <vt:lpstr>The Solution: PBL through Technology</vt:lpstr>
      <vt:lpstr>Slide 6</vt:lpstr>
      <vt:lpstr>A key PBL concept: Scaffolding</vt:lpstr>
      <vt:lpstr>“What’s your Problem?”</vt:lpstr>
      <vt:lpstr>Akshen.org Website</vt:lpstr>
      <vt:lpstr>The Approach</vt:lpstr>
      <vt:lpstr>Results</vt:lpstr>
      <vt:lpstr>Slide 12</vt:lpstr>
      <vt:lpstr>Slide 13</vt:lpstr>
      <vt:lpstr>Wire-framing with Mock-flow</vt:lpstr>
      <vt:lpstr>Slide 15</vt:lpstr>
      <vt:lpstr>Wiring for L6 Data Analysis</vt:lpstr>
      <vt:lpstr>Results: The Journey in Itself</vt:lpstr>
      <vt:lpstr>Moving forward..</vt:lpstr>
      <vt:lpstr>Acknowledgements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Youth For Civic And Environmental Engagement though Problem-Based Learning and Tools for Collaborative Mapping</dc:title>
  <dc:creator>Irene Liang</dc:creator>
  <cp:lastModifiedBy>LaVache</cp:lastModifiedBy>
  <cp:revision>103</cp:revision>
  <dcterms:created xsi:type="dcterms:W3CDTF">2012-04-02T19:58:14Z</dcterms:created>
  <dcterms:modified xsi:type="dcterms:W3CDTF">2012-04-12T04:47:03Z</dcterms:modified>
</cp:coreProperties>
</file>